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85" r:id="rId5"/>
    <p:sldId id="269" r:id="rId6"/>
    <p:sldId id="268" r:id="rId7"/>
    <p:sldId id="267" r:id="rId8"/>
    <p:sldId id="266" r:id="rId9"/>
    <p:sldId id="265" r:id="rId10"/>
    <p:sldId id="270" r:id="rId11"/>
    <p:sldId id="284" r:id="rId12"/>
    <p:sldId id="271" r:id="rId13"/>
    <p:sldId id="286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21F"/>
    <a:srgbClr val="CC9700"/>
    <a:srgbClr val="FDF5D7"/>
    <a:srgbClr val="FFDD7D"/>
    <a:srgbClr val="632523"/>
    <a:srgbClr val="FFA375"/>
    <a:srgbClr val="481F67"/>
    <a:srgbClr val="626262"/>
    <a:srgbClr val="4B4B4B"/>
    <a:srgbClr val="2D1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EF05-6027-45C2-A274-3549C43EAE82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A23-90E1-4147-B3FF-80818895AE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EF05-6027-45C2-A274-3549C43EAE82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A23-90E1-4147-B3FF-80818895AE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EF05-6027-45C2-A274-3549C43EAE82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A23-90E1-4147-B3FF-80818895AE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EF05-6027-45C2-A274-3549C43EAE82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A23-90E1-4147-B3FF-80818895AE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EF05-6027-45C2-A274-3549C43EAE82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A23-90E1-4147-B3FF-80818895AE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EF05-6027-45C2-A274-3549C43EAE82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A23-90E1-4147-B3FF-80818895AE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EF05-6027-45C2-A274-3549C43EAE82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A23-90E1-4147-B3FF-80818895AE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EF05-6027-45C2-A274-3549C43EAE82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A23-90E1-4147-B3FF-80818895AE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EF05-6027-45C2-A274-3549C43EAE82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A23-90E1-4147-B3FF-80818895AE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EF05-6027-45C2-A274-3549C43EAE82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A23-90E1-4147-B3FF-80818895AE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EF05-6027-45C2-A274-3549C43EAE82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8A23-90E1-4147-B3FF-80818895AE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DEF05-6027-45C2-A274-3549C43EAE82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8A23-90E1-4147-B3FF-80818895AE0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1.jpeg"/><Relationship Id="rId4" Type="http://schemas.openxmlformats.org/officeDocument/2006/relationships/image" Target="../media/image57.jpeg"/><Relationship Id="rId9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9.gif"/><Relationship Id="rId7" Type="http://schemas.openxmlformats.org/officeDocument/2006/relationships/image" Target="../media/image6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9.gif"/><Relationship Id="rId7" Type="http://schemas.openxmlformats.org/officeDocument/2006/relationships/image" Target="../media/image6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gif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gif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dreads.com/work/quotes/2798280" TargetMode="External"/><Relationship Id="rId5" Type="http://schemas.openxmlformats.org/officeDocument/2006/relationships/hyperlink" Target="http://www.goodreads.com/author/show/3063220.Thomas_More" TargetMode="External"/><Relationship Id="rId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jpeg"/><Relationship Id="rId4" Type="http://schemas.openxmlformats.org/officeDocument/2006/relationships/image" Target="../media/image8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gif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12.gi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humbs.dreamstime.com/thumb_352/1231432919dAn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381000"/>
            <a:ext cx="3733800" cy="2057400"/>
          </a:xfrm>
          <a:prstGeom prst="rect">
            <a:avLst/>
          </a:prstGeom>
          <a:solidFill>
            <a:srgbClr val="9A72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The Crusades, the Black Death and the 100 Years’ War all brought about an end to the Middle Ages….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4800" y="2667000"/>
            <a:ext cx="3657600" cy="1143000"/>
          </a:xfrm>
          <a:prstGeom prst="rect">
            <a:avLst/>
          </a:prstGeom>
          <a:solidFill>
            <a:srgbClr val="FFD765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Change is good, but it is also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frightening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 to many people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343400" y="533400"/>
            <a:ext cx="4572000" cy="2743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2A7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A period of “re-birth” began-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E2A7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changes were RAPID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2A700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The RENAISSANCE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The Reformation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The Scientific Revolution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Age of Discovery &amp; Conquest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3657600"/>
            <a:ext cx="4267200" cy="2936314"/>
          </a:xfrm>
          <a:prstGeom prst="rect">
            <a:avLst/>
          </a:prstGeom>
          <a:noFill/>
          <a:ln/>
        </p:spPr>
      </p:pic>
      <p:pic>
        <p:nvPicPr>
          <p:cNvPr id="13320" name="Picture 8" descr="http://successhowto.com/wordpress/wp-content/uploads/2011/03/change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876800"/>
            <a:ext cx="1638300" cy="1228725"/>
          </a:xfrm>
          <a:prstGeom prst="rect">
            <a:avLst/>
          </a:prstGeom>
          <a:noFill/>
        </p:spPr>
      </p:pic>
      <p:pic>
        <p:nvPicPr>
          <p:cNvPr id="10" name="Picture 4" descr="http://imgc.allpostersimages.com/images/P-473-488-90/53/5391/V3MJG00Z/posters/mcbride-the-story-of-the-renaissance-the-family-who-ruled-with-fe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038600"/>
            <a:ext cx="2447925" cy="2447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reamstime.com/decorative-renaissance-background-thumb7724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32C12"/>
          </a:solidFill>
        </p:spPr>
      </p:pic>
      <p:sp>
        <p:nvSpPr>
          <p:cNvPr id="3" name="TextBox 2"/>
          <p:cNvSpPr txBox="1"/>
          <p:nvPr/>
        </p:nvSpPr>
        <p:spPr>
          <a:xfrm>
            <a:off x="4800600" y="228600"/>
            <a:ext cx="4114800" cy="6401753"/>
          </a:xfrm>
          <a:prstGeom prst="rect">
            <a:avLst/>
          </a:prstGeom>
          <a:solidFill>
            <a:srgbClr val="283214"/>
          </a:solidFill>
          <a:ln>
            <a:solidFill>
              <a:srgbClr val="0D1A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Renaissance art reflected </a:t>
            </a:r>
            <a:r>
              <a:rPr lang="en-US" sz="4800" b="1" u="sng" dirty="0">
                <a:solidFill>
                  <a:srgbClr val="CC9700"/>
                </a:solidFill>
                <a:latin typeface="Gabriola" pitchFamily="82" charset="0"/>
              </a:rPr>
              <a:t>humanism</a:t>
            </a:r>
          </a:p>
          <a:p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Many were religious paintings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Greek &amp; Roman backgrounds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Portraits of well known figures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Showed much more human emotion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Returned to </a:t>
            </a:r>
            <a:r>
              <a:rPr lang="en-US" sz="3600" b="1" u="sng" dirty="0">
                <a:solidFill>
                  <a:srgbClr val="CC9700"/>
                </a:solidFill>
                <a:latin typeface="Gabriola" pitchFamily="82" charset="0"/>
              </a:rPr>
              <a:t>classical realism</a:t>
            </a:r>
          </a:p>
          <a:p>
            <a:r>
              <a:rPr lang="en-US" sz="28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(</a:t>
            </a:r>
            <a:r>
              <a:rPr lang="en-US" sz="2800" b="1" i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CLASSICAL </a:t>
            </a:r>
            <a:r>
              <a:rPr lang="en-US" sz="28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= ancient Greece and Rome)</a:t>
            </a:r>
          </a:p>
          <a:p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4826" name="Picture 10" descr="http://media.tumblr.com/tumblr_lyhec8Y7jT1qzwg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951018"/>
            <a:ext cx="2524991" cy="2524991"/>
          </a:xfrm>
          <a:prstGeom prst="rect">
            <a:avLst/>
          </a:prstGeom>
          <a:noFill/>
        </p:spPr>
      </p:pic>
      <p:pic>
        <p:nvPicPr>
          <p:cNvPr id="34830" name="Picture 14" descr="http://www.amlinkmarble.com/image_column/image_column/main/classic-creta-s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1066800" cy="2667000"/>
          </a:xfrm>
          <a:prstGeom prst="rect">
            <a:avLst/>
          </a:prstGeom>
          <a:noFill/>
        </p:spPr>
      </p:pic>
      <p:pic>
        <p:nvPicPr>
          <p:cNvPr id="13" name="Picture 14" descr="http://www.amlinkmarble.com/image_column/image_column/main/classic-creta-s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62400"/>
            <a:ext cx="1066800" cy="2667000"/>
          </a:xfrm>
          <a:prstGeom prst="rect">
            <a:avLst/>
          </a:prstGeom>
          <a:noFill/>
        </p:spPr>
      </p:pic>
      <p:pic>
        <p:nvPicPr>
          <p:cNvPr id="34834" name="Picture 18" descr="http://booksofart.com/wp-content/gallery/renaissance-art/renaissance-art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2213028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reamstime.com/decorative-renaissance-background-thumb7724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32C12"/>
          </a:solidFill>
        </p:spPr>
      </p:pic>
      <p:sp>
        <p:nvSpPr>
          <p:cNvPr id="3" name="TextBox 2"/>
          <p:cNvSpPr txBox="1"/>
          <p:nvPr/>
        </p:nvSpPr>
        <p:spPr>
          <a:xfrm>
            <a:off x="4800600" y="228600"/>
            <a:ext cx="4114800" cy="5878532"/>
          </a:xfrm>
          <a:prstGeom prst="rect">
            <a:avLst/>
          </a:prstGeom>
          <a:solidFill>
            <a:srgbClr val="283214"/>
          </a:solidFill>
          <a:ln>
            <a:solidFill>
              <a:srgbClr val="0D1A00"/>
            </a:solidFill>
          </a:ln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u="sng" dirty="0">
                <a:solidFill>
                  <a:srgbClr val="FFC000"/>
                </a:solidFill>
                <a:latin typeface="Gabriola" pitchFamily="82" charset="0"/>
              </a:rPr>
              <a:t>Donatello</a:t>
            </a:r>
            <a:r>
              <a:rPr lang="en-US" sz="2800" b="1" dirty="0">
                <a:solidFill>
                  <a:srgbClr val="FFC000"/>
                </a:solidFill>
                <a:latin typeface="Gabriola" pitchFamily="82" charset="0"/>
              </a:rPr>
              <a:t> 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 was a sculptor from Florence, Italy.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FC000"/>
                </a:solidFill>
                <a:latin typeface="Gabriola" pitchFamily="82" charset="0"/>
              </a:rPr>
              <a:t>He used bas relief, which  is a shallow form of sculpting.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It was realistic and created an illusion of three dimensions.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FC000"/>
                </a:solidFill>
                <a:latin typeface="Gabriola" pitchFamily="82" charset="0"/>
              </a:rPr>
              <a:t>He also created life size free standing sculptures, the first to do that since ancient times in Greece and the Roman Empire. 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All examples of classic realism.</a:t>
            </a:r>
          </a:p>
          <a:p>
            <a:pPr>
              <a:buFont typeface="Wingdings" pitchFamily="2" charset="2"/>
              <a:buChar char="v"/>
            </a:pP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Gabriola" pitchFamily="82" charset="0"/>
            </a:endParaRPr>
          </a:p>
        </p:txBody>
      </p:sp>
      <p:pic>
        <p:nvPicPr>
          <p:cNvPr id="9" name="Picture 2" descr="https://encrypted-tbn2.gstatic.com/images?q=tbn:ANd9GcR2JZ2iCxqoFWAWyhKtRsuHxBNuOD0flObsIqU0DPpgxbKcFI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702" y="3873787"/>
            <a:ext cx="2384690" cy="2438400"/>
          </a:xfrm>
          <a:prstGeom prst="rect">
            <a:avLst/>
          </a:prstGeom>
          <a:noFill/>
        </p:spPr>
      </p:pic>
      <p:pic>
        <p:nvPicPr>
          <p:cNvPr id="1026" name="Picture 2" descr="http://upload.wikimedia.org/wikipedia/commons/6/65/Uffizi_Donatel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3" y="457200"/>
            <a:ext cx="2241284" cy="320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3352800"/>
            <a:ext cx="2514600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This is a bas relief sculpture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703" y="6010759"/>
            <a:ext cx="2384689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This is a life size sculpture of a Roman soldier</a:t>
            </a:r>
          </a:p>
        </p:txBody>
      </p:sp>
      <p:pic>
        <p:nvPicPr>
          <p:cNvPr id="4" name="Picture 2" descr="http://media-cache-ec0.pinimg.com/236x/38/b7/f7/38b7f72cf7db8286cef32b70196cbb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48" y="555052"/>
            <a:ext cx="1751337" cy="22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MSERUUExQWFRUWGBsaFxcYGBgYGBgYHxsXGBoXHBgYHCYeFxojGRwaIC8gJScpLSwsGB4xNTAqNSYrLCkBCQoKDgwOGg8PGiwkHyQpLCwsLCwsLCwsLCwsLCwsLCwsLCwsLCwsLCwsLCwsLCwsLCwsLCwsLCwsLCwsLCwsLP/AABEIAOMA3gMBIgACEQEDEQH/xAAcAAACAgMBAQAAAAAAAAAAAAAFBgMEAAIHAQj/xAA/EAABAgMFBQYFAgUDBAMAAAABAhEAAyEEBRIxQQYiUWFxE4GRobHBMkLR4fAjUhRicoLxBxWSJDNDonPC0v/EABgBAAMBAQAAAAAAAAAAAAAAAAECAwAE/8QAJBEAAgICAwADAAMBAQAAAAAAAAECERIhAzFBEyJRMmGBcUL/2gAMAwEAAhEDEQA/AG1d3pWSSDnmNeZjU3chJZizF3UR5NlTjF5M0krAG8MJIFSBn5//AFMB792hMlsaVMWCClTFamJIGEhmbi54DOOfBdspk+kWZkmXhxA0Dvv5EUPAHep/iN7tkSp2IBakqQrCQVas9OMK9+WlE7BLCiVTFISSlalBqE46kLIdjmzkDKCkhPYvIkErVgKlfuDqDOfmNS41ELig2wvb7IJbKlrlKYgKC1P0IY5g6ZF+kXbvv6Q+EkOxrRnFSA1MqtHK7yuVdnmpC1HCt1LX8yQPlHAuaqoYLKllf6NmAxJDpO6oYTQl0qO8xNDWsTyaHofjfEpZIDAhwQfzJiPGBVtt8vtUylLYqYglhm6UpSQz7wZuJhcvabKVZgvEtC07qZgFQRSrFyCX01LZwsyptpmTD2s045aCUpKUpoSnexD4gRTLnnDqV9iYnUrLYwFId98/uxAFnoXY9OWsGZthks4wsfEO3fp69/Lrt24myFYZqO0DMSpiW40AetTB2y7WJISXWo4WwoAXTdZRYYg1QanPJxFYteCtML2+xpB3T0FR3Axlns8tQBSos2T1HIxXF5ypuHBMSS4DOxdnIY1oAa5RWsisKpuJAJSp0lgSxKk0V3caVhJL0ZBSZYJZo5cjiX650gDfOz5mJT2M3sl1NU9oFDpmKvUcfAiieqYohGIL0SpIKDyeWCAOJqcm4QRs+z6TWeSHrgCiXPF90nqa0iS7HAFy3J2SSJs7tFKPxAGWCwagfrXVzBWZYJCU/qTDLfisp8yYs267EISTZizZgkqfoVksetDyzhZlXwskuiYQg1oQxbVJ3UZigI4uWqGZBZNmklJKZpUE1LLxdHY0rFWx3vKfdUCkhwN4zHcuwJYuKMxZq50FbV2llIwgJxoI7R2CSCSrIO5BT1pwgLJsK0ISZUxSQpziG6VaE4s2NC0FOjUdOkTJZ3nBdmJBSoOHDoUAU+H2rT7YCSkhQIq+hT/8go/IsRHM5ltnSyCkqxD58Rdv2kZGtX5xasN6zJSSq1jtUKIwKKnwliXGFQIo37WY5vFk7Eao6JYSmYcNXGuNQcUdsw4/OV5V2S65/wDIn8zhCura6UAkoVj3ipT0wIcpAf5yAP8A2GWrpJvEKQVJUG1JLAZfV+hhWkZNmkyyYT8JSnmo4ieAAPmY9TZhoktxJUT4Ax7KtAUQQQXyNWAHCmXSIpl4oL1URxCSE/8AIsDASSGts97JDsQr/lM940nSrP8ANOCdWMzCfMxW/wBwl4cSlgUcB3I4ZDXpSMsN6SwS9RRnwuTyD8COcZpMCdFpE+UpOBM9J5Y0knpqYkl2NITlXianpFqbKDYmERobXOFWh7FCYtOJM2coKw4gFJVhxIBLBSkq3ljPCGcEViqna4L3ClJS7pVNZgRiIKsIJmVwmoDc84o2+wybNPJtE1C9Jcp1IBBDAqXhJdnYAcC9GiheiLEoK7ITUrIGHfCgObtiy6ZQ7EClgnJC09me2UgvMWhKglnZCQ4Ci9SotmqgLVcE3nLSCVS2UQOvlyMIVzXimQcSpJUtmcEhJ6gLFT0I4co7ZfyiSDQmFcqDjYw2q2S8eNS1THISsKIKU4nJSwy+XxAGUGUW+XZMBlSFqSpJQDLQCcRbCnTdAJ7zCPddnNpQuWhRBZzVwVO6em8zxHOlItCU9tNnoKaNLTjAahSU5pIbMc4C7sx0crs7JmrlBEwMWUlILt8R5tzhWXdAtMybMBYB0JI0JKFOrgAwAP8AMrhAm13gpEhhMmTECgM1sfWmQ5VbiYEbNXooTFqMvtC4IUDvocEOA7KTxHTpB/lZqoYTcE0OZmSQznM8RTOkLc20LlFXZunFQtqDx4giGW27RmYkpyhbnSjzJ/KQimNRuLzJZSZYlrAqoYnVlXr51zyY1du1hBG6oqNZigpyrQAIUGc0f8ELoJAYl8+4tkOUW9kG7VQWDiJdJYsM91iWL6HQgRVb2K6Ot3EVYVgqdOJ0mppm2LCMVGcVZyH4FL5tUhSGmBJI1IB8oSrttxlk54eGJwOg06PTSCttkCakqSSVYaYVBJfQgmmIaPR2ekBS/ANbIrXb5UuWlEqYQp98KClEJYqJCRVgaZlhnAi2FKpeIAEE/Fh3hVTBwklqfjRXl2pQCzaSmclAITMJIW5AJChmCzU4+VyzWNSmCCZYAAJSW0BUlss+rGJTfg8QNtaoqs6BVwMVOg06GCdxXBNUZPaYMAFCMWIpw4q/KWAOXCPNo7MMCaN8QL1NWqTmTnWA07aqYiWAFTEFAwlSAFMk0VTn7RovwzC83ZWcVDsglSFuUqVi8KAindnAa8UmyrVZ5yROlrDjJLF3zbFQkkAEAE84N2LbkCWOyM0pIZRmS8IK+RAwvyEL18Xj2qsStK/n5pDtqLr0C2ArdZJfyrYAg4stMtKuQIYpt/LEhMxNUlYBBUXDJyzpy05DKFNdoE1Bw7poA4zBIfoWgvdNmmKs0yUJZKQoLxuGFOBzJY5cDFH1sUPm2KWMXaEBVSnsUzkoDZFSmJY5kJ8YgF5kbqphnHICU5cc1TUkgNTCA/MagbpvCZjwoLqGn7gPtD/ccx0dso0FGKAkg6vho3By/R4jscV1SUqZKDMs5J3kTFEJ6uQ44VpTjnflrs4wpHaEpKTjAcLU+eEliBprXWGifbJS33UE5VAJijIsRJKpSghSfg3Qw4gvq+sOqAxhtd5hKQFBiqrfsGmJzm+g84hVaC+YPFiCx4ONYE3VLnKKnd8lLWks9QEhFHFembu7QYlXP2aWxlT8gAOSUgMlPKNJNmiclv20ziQndUUPhKg+EVFHPlF3YvZ+ZNWDMBKQXWo5HVuvIaQyp2eTMUSaJBrx6CGSwS0y5YSkAACgH5nFVpUTtg++7klhO4lJ6gDzTkY5nf6CZwTgIpUaeIjtkq3S0IKVOSeDU+sLdvscn+IxBCSSKFhp+GNSuwWwZsNcC5ae0WyQoFkasGLknU6DlDVeGyQnJC5K+ym/uFCRwU3xB+8R5Y5jinA+pLeMXZVpIGIOQzkCp4FQH7siU6u2YAJdPTNYBs/+nizvWg9svTGp0j+0O/fAa+tiRJlrUkh1KBUwZIYFIAGbOfU9OkWO0iYjFi3c6fMOX1j29LBJAxbppU5mqkjU5l4C40bI5Lc+yE+crfZCP3ankAWPflDFemwkpKB2OIrapKnc+QHpDvdVololqpVwAOTD7xHZlBUxjqY3xpaQcmcF2gss6zTcC0EBQcGhBPJ6E8Q7xLc80haVKDgEU7688o+g7ddUopKClK0qFUqSFJPUEMYQb0/00AWV2VhxlKNP7FHLoT36Q2K9A2y7YbmdFCFvxILg5B2GIM1c4pW7ZyeEtJWtP8pCj4KTVuoPWC9mdDApKSKEZNlFhdoIyJpCOKNYqI2QtayntlAy0scIzcMw3tIKSpZQyQGYNzguJ5YcSaP6xAuZvYh8pB7hx4vXwibgiiYEvZGOXxILjXQvl+UhTtMspUFAkcSksqnA8Y6XbJKVBwKnP6RvszcMhAExTKVniWAQkaADi2ucLHjbdBb9EVVlmTkfponzQphim0I4B1EU6RGdiF9jMClALKSEgFxlkaa5R0+95st8aWcfEwqQ9RlWlW5c4F3gAa0pQ9RpxbUF8qRb40tk8mcJs1jmSmRNQUkHXQ/SC9guQEFRE9TNRCgEjqWJA6R0i22KWuWorQFYQSH09x4xQsGz8gj5gCxAxHC3MJaDJt9GX9nP5ajJtKJiA/ZqCiBRxql9KOIvW/aNc9SlBRQkqpLxKIA5uczq1OUOO0GyEtSCqWWWkUoACzsAOOkc7tFgmDNNRUFiKZP4xLBtUx8l2F7HeauOWsPOz29LTqVa6d3HuhK2b2QtFomJXOJlSRkKAr5ge5jrV2y5csMhNWz1brnGjx0zOVnk6Rh9x4GJJ84MCNaxKEKmlhhYZ/hNYo22SUUAeKtaEXYOtEwAKHV4iE8EMM4qY1EzAouUrUHZqO6af0FNdYrXarf74V90FBSSkKQSYo27dUlRpX3gnKG6ep9TFO8ZQOEq/cl/+QhkgNmXfaCledCRnzo/dTzgquZ2ZepB4ZAnMHg9W5npAe12VhQ5qGfAZj08Il/iMcoF1OoYVVoWoSzenGCwINSLeyJYoxSz65lwePHviC0W7JznU10SKnxYd8UZk9wQcy7dSkjudn6hXAQBVeSmVM/fiEtLDLEw0epwmp0PCC3RkrGSz3qliTrXxcgeBESWG9HW7wsomFRpl+AeUbpWQaUiedsfEfE3sCQ6njY3kUkNlCN26wcQrGk3aQmjxvkNgNt6WnEyx3xQl2h0l86CILpmmagu5CvLSKtulrlKSlWpoRqz/aC2LWwwZzAnkw9/bwilMtbBRrQOoBnANAPCsBTeyhViWJYZjmTxGfWjVMRzLwmlLJlzCpagpajL3A4CRLf5sKQHPEHjEZSsdIPzLw/6crBqUhupH+T3RDJvVQQAzMIFS5CxIlkhnmBxywLIi1MOFHWDFsJsL2PzHOLCr4STUtl6CAUpGMrJ+VgO9yfSI7QRiPAH7QMmg4phv+K/QmlxqPGN7Gk4X/aB9/zlAKzK/RKAfimtB+XMaXNPh6fWLRfojRZxqVuvy7swfCJ7PZQfjANXqAcsukaS5TLGjgA+GnOjd8Tm0BVR3cPykZrYEW5CCo6AcdftE1rYMAzUjRM1gODQMtd4VL0b3jWHsJ2aeUg8zAy8bcx74muucFoxDIu0VL0l1fnGAB7bPCZyScpqG/vl0PeUFB7jFGXOKJ7aGrxc2psJMqZg+KUoTEcyxJHRScY/tEARbAsJWmuR+ohJMaKHa6rYjAxzr4RRv9TSyQefhWIbpOJIPGsZtLZD2BAxPyrrWkUjsWWiTaK09nLGGpKmTzJLevpFWwzylIBNB9gfQeESyLlUpYmzUmXKQDgQWC1KNCtTmnCpflkIqXmvCVMGDkAZsNIM3WxY7IrwvU1I+JG8BxAqR5P3Rl4kBaUipABHAIHwluKiSRyUrlCvabxImJfi56DPy9YIWS1FeJavimFzyGg6ARDN47LY7DUmeyY0RPcwMnzyI3s9oGEvwhVILRctVvUPh0gTedoZOOLCJ41rALaC2DCUjKvlAirYXoc9i9oEkI5Bj11+sPN7pSqTiBIw5kaDLFStMzyeODbMW1UlSSTuqzHAnLyjs1xXrjl72RDH0i6eMsWSauNooJlTE0VOUCDVkpZuLqdn6nOBtps6XxnECSKgISWYfMlAVrx0g7bZCVKAGhCTpTj1bzMDL1llQp/OWHCoEJyKjQdntrtACEJrQ4vAMM6/N5QNtdt3c9IsWtBU3IN4kk+0L19TcCTyhG6WiiVlm67Y6ZnNfkAB9Y3C8SCTqSR45+MCrmQShhn+e8FTKKlhA+AFKH6Fz7wN3QfCzYlfCNElaz4sPfwg9LTRKNSpLjoO0UPPzgJZlpYJHzElZZsKAVKOfJ/ERNNvBSRjcAk4Q+ZmLIUQP6U4XOnfFY6QjGkb6CrnT+2j+I84ilWGhwqZySARkCSQM+bRdsksCWAKhIA8I8swZx3j86xWrRO6Bs6wTnfE4q4QpunxJ9POPUy2D9ma0JKww4k4khRPIjwzgtPNIo2y8GBI1p1OkJQ9lqxpAl8NfeA98WsMBzi125EoBmpCzek/EW4Q1i0NF7owqEzQ7quhZj3KY+Mc4tVkNmnrl/I7p/pOXhUd0dUtNlC0KSciPaEa9bKZmAn4gCknoWfxY95iUrsZE9yWsopDF/GBYrzhRvKZ2axhcgUJ569awUu28QoQ8ZeGavZlqtilTQSvdQn4XzVkCoYXO69XZ6s4eA95WpTFjQvpFu9nE1hQMCT5+8CL0tDJpCcsm9GgqFW8sYViDsSEk8zVvKGNSVS0AFJbSB1ll4uz1eeD4Yv/AMw9TSpaQCjF3QZR+qQylsTe3JMWUpJQSYPm6AalDNyaJDdAw0HuIi4tobJCebXRhnFe23SpUlc1VJY3XPzH9qRr6R0SxbMIVvzAAnM6d8J/+ol8pITJRQD4UimFP7iP3KPgkD9xa8ONp2TlKxWsiwxBH57R0fYeatcve+FJYH90cxsim/POOtXJhk2dKeVepqfOH5a7YsOzbaS3GUHSojOg1b8MWFT0pcHPCw5kvSFm+ZwnTJcsfPMCX5E7x7g57ov3gCpbjRzy4D38Yi3asdKmXZk+kKG0Ntrh4lv8QRt154Qx09YE3RKM2c5UlLFytWSQ/meUaKyYZaQ43LcqUWcGarsnD72Yfl0iMW2wSaJnFZ/oUa1rugOa8TpE0m7JK984rQr90yYJUs9Ekhau4NF1FmUkgJVKlJbKWgeDmhbixi1X0JYvz73szEDEXbRaXYu1Qqj6UyHAQuXreBVORMSolCC4BzG86n0d6vq/dDxbrGQCcaphIZKVYQl30SkDEX40gfdGzae0mGYArCpmajkA+RLDpAaYLG+6rdikBWYIB+8WZU4Y08w3k/tEK5iZUtMtIyCQB+0AMB4QOnX0lE0VFAaFzi0YMCXrGTrQWrGO0WTGAQop6M/nAxF2PMqoKSK0BDHSjkeceWa/VTHAlhIGaV4gvRiQzVFePt7MtQQk1rrBbVWCn0Q3pOFQMoT1znmHp7xdvq9/lGZgbZJIKiOUBS9Ga1R0qWuioXLxkjtWSahBdmoVM3fhB/BBQ3nLJWiWccwFsI1OWfAawMMvDixEEqO8oZFT6cgKeesZrYiB95Xf+k+oDFny5d9eOZLmAF22sy1MaQ4C0AUpCdtTYsI7VDByyA9Sa6agV8+ULLQ8S7eFqdRUeA9P8QsXrayxbNnAg7eiwJYAzYP19oVLzsqigLfXyyH5zgRWU9hk6iHdjrJjmy0n5E4j/UfTXxjq1msyBpwrHK9gJhTjUalwB3D7x0WzW7KsXfZJdDFaLIgpbCC45PA1dllyhiUOQ4k8ANTp4xN/uqQl6lhT0y1r45QtX3eqioJYlaskiuFJ+UEUxq1VoHagDu2gEG0F+KV+nLDqNGFa92YHn0AZD2u2WmSpfbKqfmzeudeTjz4R0e6buTKdSmMxVSR6DgkZRptPZ0rkKCsiK9Dn5GFX6zP8Rxi7E45qE8VJ7w48o6Jb7xwIIijcGyCZaZMxR30nGeBBBwjuZJ8YsbUKQEFmeOfn+zSRXi12U7jnBc8qJqlJwdT8R6hL9yjwg5eCSkDmHI/O6F/ZK7yuYFaJqeBNWH5wi1tReJQ9CDkOEDkWNRQYfZ2L17XiCrPL8aGrYG50TZZmzUA7zJB4B6nqX8BCJdd2LtNowgtRzwFfWOpXdb5dmAlhqUKTSLKMYIVtydINTbksmH/sSiT/ACgeJSx84il2NKBhSEhOiUhgO81JjY3rLI1fhQx6m0Ahw/fFE14I0zVUoAhamJFEjQcTzPPQee13SgxHzFeJXN94nyaKapxKqxYsc7CojRQ8wP8APjGfQDW9bSE4iS1Io7JHtFzJpy+Ee/tAvam8STgTUmGK7LN/DyQDmc+9iTyrHLFfYvJ6oLzpoZzkB/mFLaa9QiiTXJovXvfISilXoANTAiw7OTJrrXR9T0eghpfbQF9VbAEpKlkLLk6fSD1wI7Rat0pZNX6hsu+JDcfZpLmoOnD7Vgjs5ZQgKPE58fx4KjSFuy/fF2DGVJSxIP6iFFBTQvjLFkkOMTU1BzgdfN4BOKWGSoJSwJfDugCooaCkH7zlLLb/AGcs0WcKSc8iVUSOeXGAV83ZKE6UBVBClEvnzcNowHJhpBkBC9ImrViK1MgVUdSOA4Pk8T2G2JnlUxQGEDDLT+1IzI4E+0QbQvOPY2dBZJdRSH5NAy0WGfZgCtJSDR6N0LZRFosgzYLsM8KBS7H9wT6wUvW5ESrvUihWQSo8xUN0pC1ct9hC8S1MgfE1TyYak5Rl4bVTrRMVgGFBdISavQkl+OZ7orClEnNNstbMy8CClVCS7cKJPi0F7MsqyMBZM9ppq4UkEcwaewgxLOEU1Ibv+zwMrZkqQTVbUoQVKNE+Zy8TUDgkHiIF/wC6pRvGsxVSeD1wjgOPM8hFK8lLmrEtLYUnEqrDTMmgqwH3gJeFmm4iHpqobw6PkTGc5eGUV6OCb7YBWZUWD8gD7+sU7+vZ5TEl1UHM0f184qWK58Mvtp6yhCR/ceQ5k+uUDbdOM5RmlOFKUshP7E6dVEuSeJMNbsFKho2YQZ0r92FIHhu+ggde1xkqSMKqqGbYeJrwZ+cS/wCn+0CZUpAUP+5iSFaBTqZ+UNFrYWcqWrDnlwc+LV7/AAgqKf8AgrtaLV03XIkyMAQCDUk5k8Y5nt2gdsEpcJZwHcAvpEl4bbTkLUl0qTkGpQe8B7da1WpRWzBQoHc4QMu+A3lsoo4g+4ZK5k1RkqZSB4ucuYpHQ7ivhE8dlaUpTNBYBQBB5gmEPY6cETlP831P1h1nXQicBorMKGYgylToVK9jAq5kJLpBT/SWHhkIH2ubhf6uevCBqL0tVmDUnygWOIVDUIOo6+cbrv2yTqTRMlHXUeLOIW9a0NX6eIvJ5gAq7jvi9arYcaAkVCh+eEV7GiyviTNQqjJGOWhue8t36iJBbcS0pldnhCklZQrtFM4O8sDCA+gqWrQQ6uhWRXRYHmrtE0NhVhAOihp3Qem2sLD6QKvecy3mTQClOASyQAo54qmuj8MXOF2zzJxUEId3ZgQoPlQihHOJzdOgxXrG249nkzJxmqqhLAD+bMnwaGO2KAFOP0indEnsJHZkuQCVHio1LfmTRCufUiGVJAe2R2xAYvw+8e2BICEgcH8axTvm1gIfUj7ReupW4n+ke0Zs1BWXMcqSRl+NCRe0rskKSlkMwl1U6nU6iCaChoEszQ3Ca0xfj6RRvBAXILh6OH4jWFlsy0UrtlJlICUjqdSeJjy2pExKkqGJJ0MV7JOcCLZNInZQ5nbbOmROmIc4FBg+hcEf5iL+P7NJVktilI4OQ686skN3mCO3EuqidW9PsYXLJLxJSBwA9orBWrFbDdz2/GtLlyA30fzhxlKBCTw9Tr5QtT7qlypMtaEgLABURmokByT1Dd8GLLeCVopmQO+g+sJKvA9k8mQnESuZhJyASVKYOH4JqVByXLFqOYuq7Czp7ScMLVAXWar+mWPgB4mvOMkylsA/ZDM4D+oqmZX8h03Q7UKtBirslBJASK5k1J6kuTFIISQt2u9122YKYZY+BA8MSuKvTSI7/nCVIITmac4JWWyJkqURStOQ4eMLm1E/EsAdYR3kMuje6EFVkUk4sNfhd0lJxBTA72ZB1FCAdPLZtROMgSQMCeNcR572T1NMnMbXNaMMkjL438BFW2gEvxEa0pBF5aFYhU+MWrPOUhQOIjiePWNrRKqOvtEFsqG1MXX20L1sKXeUpWhaVpLkgpBGIEjE7aCjQ93ZaSzxy6z2XCQrUFxD7dlv3BwiHNHFpjQdjEThX/KsOP6gw8w3hEFssaFvjSCdDqNc43AK5RA+JO8ObZt3PEarUlSRUFTPnUjXwjRkjNC4nZoKmYX3FAjPJWj8ov7HS1WVZlrGFMw7hNN9OY79OLGL8kVLdR1DGJLysXbIUgFiaoVwVmDTn7xT/ggy3dZnxCYy94s7ZHDho1Mgl/5Rxi8btQgAhIDMzBs824UhBufa6bJIRPQSUlsQZwRxBoesNSts5SwEgMpSkhtUhwHING79aRsosGMkFLTKAwjUmv0gSvdmKB1qPf8AOcEETwQVHPIdP8+kB7xnipd8NXFaa9ePdCSHKV7zXUEgcz9GgzZAyQOQhfsCO0n4SXAAJbxoeYA8RDLYJPv6w3YCX/yHpEMrelscsvaMtKjiVhz06t9Y9sk3dqDnnCrtgvQrid2c1SOBb7xcnW0MwEV74u4qnEpCiQ2Tde/XKK81ZQWU6TwIIL9DEWmiiaaFPbacSK5sYrbP2XdJOrN6ese7bTQWY5n2g9cVgCJCSvPC/ec/pF19eP8A0TuR5eM5pRQ+SW8OEBbivBl4Cci46E184hv23MSHpC/LtKkHGMwfwRocbknY8monVpNvCtaxck2l6HuhNu28kqAOYMH7PaxoW9o5oycJUxpRtFm2pY11f6wjXkcU5XhDheE50Eh3EI8pblznnHV3sitaLZu3DK7XMOUtwJDhXt4RYmJBlgwSsa0mwTSRm7f+ocd/pAqQD2I5wsg2DbQWI6xqmzmbNSlAcnIRJeMggA8IY/8AT66e0mKnEbqQw5khvR/ERaK1YjYRtdwy5dkwEDEACS1SXrXNmhZsVqwkp0B8v8v5R02/LAFSlA6pIfg4zji0mcvGSdCQeehiThlaKRdHTbttjih0iGVYFS1OhSau4Ukknk4Lt0aFi6Lxwln6QxybcWjnTx7KtA9W1As0zDPQWNUlAdu5RiRW1aZo/TCkkfC4BJHEh8KW74B7aEKwcXI8W+kD7rQEqKefsI6Wk4WSXY/C8rNMQntQVzMNcKSHPB8u+BEuUpM5ByBUKZ0dwHi9c12GZQM+bnSJ7xkYJsnmsDmDkR3Qne2G/BlVM3M9GgeuekAvlwie2SiAGrygNecpYkrWRkkn7+8I9vQfCfYpIUVK7vYDwhnkEgkcz7GA+zl0IXJK5RYlnUDo1IMIlkUr+f4EVSaRNtNmx+JXN/Uxqg4U15v4xiX7TkH9Yr3vPwpSOJr3fggIxvZyMWIwv7UWtKgp/l1jLRerChhR2ht+LdGeZ6Q7lf1MotbK113Su2zxMKf+nknePEhjh4nR2yEMF72k1SlgAO4iBWyV6rsqUhbmUs4i2aSaYh4ZQ+fwkvAVoQhWIO4SCDz/AMRprJUvAr6u2cdftFkZ1jefYN06NpBS9bF2VrCkpZKjUAUBDnIcaluRiS3EEkgUNac/vBcmqoCeV2L1z2gpKg5bOGOw3iQRwJgPclhxTJlDQjLvi/arOZaqgscx7wvKoykNxyaVMc5FkKwDRiKwmXvYjJmqTxND6+H0hr2WtdQFFwMjy+0G75uOXPQHAcMU9evA8PwbjWheTTFu0ywixBOTpHnvQJsUwGUlnyEMV6jFL6Eere8AGSlZToaj6QvhmZaLPilmOh7KXcmVZkJDBh55nzgDdlhT2CnAUS+Yyzhtscg9nThDqXiFoF7SW3BJUXyEcqstnKnLZkk95hp22vBSl9l3luHCA1mlsO6ETK0a3NZEqmAVBeHGddLI3Q0J1lmdlOCtHr0MdGsFsStArCyimwps59tNZFJMskFsWefP2gTMdKnGVI6NtDYUzpKgBvCo5EVH07456cmMWS1Ql7Ok7GSiqUFcdeQ/DG+291EyTMRRUs43HL7eka7AW8diE8AB5Qz2vCUlOYOmY6Ro1QrsStm70VaWBzGbw3TbIkJw50r9I5vd8z+Etq5eSTl6p8jDnLvIHWJr6uh3tEEq5VSyewm4CTVJfCRzb1gkCtCcU2YiXo5LgnOmukV5NpUVgJKQVOASHA18aQSsdyhJKlntFmhUqvcAchDV6L/TPZSnWepgZfpBYcATz/KQSlfGeEL9+T6kvlTw+8LemHtoVr0mMFMT5iAypJUlRNT76RavO0Oqpja7EY5ktOhWCeg3j6QIr0eToZ5+z4FnS1SgDwAEDLu2lXZSUBONBzS9RzB0hqtUwiSdANYSLPZsQK9FGnTSB/GVo3a2GJm0MgtMAUF54ScNXIY5PpqQz9wa8VpmpVMlJyUygwAIIFRwr5uRnGKs0Xbks7iYnx5OPtDPkbQmCAOz62mzH4p94P3slC5RBbLPhAuXYSiecwWb884v2+USgxHllcrRSH8QFcN5YaEthJHdDvZr1dArHN5Mve6/mUFbHaFIUEqcZU6hx5R0TTi8kKqloa7ZaklxniBH92nf9oCLu90Gh7QOX58PaCFlDTETDkCHHk8NX+3SicSmHeGPDr3QFJ90TaoDXWpXZpThOndkYaLXbRKku+hiiiWkqpQO4+nTOKO3RMuS4yLD6RkmosNpsS7RN7WcpZ1MX7RYGEs6KS5619iIH3bKxEAZkjzhuvCUDKp8lR0Ab09ISWh+xRtkqhgpcV6gJwn85xVmo3FaUgRKmMXBpCdoMRwtF7AOAWpxzhOnzAVEmgfM+0G0WELTjJ+HSB95dh2ZQEntXqqtS78cmh+J+GkkFtlby7N0pILGh0Ih0m2904hHM5KFWeYhRyID8GP3joNhSFoeA270DQr7RWbEozB8QzPJg3gfWJLqtBWAQaNF+97rWpZSgpCSA5JOZcEMBkzVeAN3JXKmGWfzjCyv0KYzXTaf1U/yq9oeQQwhFsElpnnDqgEANwisHoSXYPn2pEsFRIDFn72gBeRlrBwknP7tBicHWpJAIOYNQRChtDYxIWlSAUUDsS3VjkId71Rkq3YGvOwqCgSGCsuvA8C0X9nJspExSppZQ+F+BaJLNaUzmRMPNx6vB+wXFImOlIKh8xIJCf5cWpzp1eCla0LJ09hVEhM9BBW6SMk08xWF603dgGECg3foe8eYMX5dwTrOp7OQpB+KWpRB/tJ9C0FlJQpI7RK0K+YYSoeKXHe8K4X2HL8EWbJLtrFuwWhEgtMABWynPCoAfTj3wySrlQouzjR3HkQ7RR2g2eM0OgoxAVxHvzyHfC4SRskUb7RRKm1z6gwKvFf6SjwBaLFjuydgaYp0j4UYnAzq5GnDnHtvuhfYLYPQ6wkoNseMlQkoSS2E1DNwg8lBnyQnDhnSwcP86cykHiHoOJ5mAtiAYDlBYSiww5ioI0UMvcHrHa4OS0c+ai7JLBeBUjCej8onte0M2WUgJBcUUS/IhuRHmIqFIMwH4FKDlBcVcgtTIs/eRpB623TZ12PemYZgJKVGgBrRtRoe4xCNptMrJp00L6tqrQC+JPeB9Ysz7+tFpSEzCCnMUrCvMQcQDsdIZLonuUy1AAkipZgOL5Q7TM5Kgvs9dxcqUMhuni7h/IwygBm8YjXaZIAQ4CjhwAVKtCmmrsO+Lk+xHQRHki/DRf6Jd6WTAop0zHMflIWjKwK746Nb7mMxP8wyGvSFNUgEsYlBv8Hbou2C1JMtmA3cuP1izdFxoXMMzMhTAcwBXzijYLrUpWAu1C2RY+Y6w27PXYZOKWWDnEmruCwJc6ux74bijbYOSQB2kuNQkORVOeWR17j6wR2ZtKjJQTmU+evnB622PGkJUHBcRAuUiQAEqCBqGBHdwij42kKpWzVEpzUaa9fvAa+bp/UlzEBziCVAavQew8ILSL+lzJiJUoYllQFOtSeAAck8oZFXP+onI4a9+nnAwyWjOWL2BZNyKSQVJbvBPgmC9mmgJAUWaLPZUJWwhbsFsMy0TVAns0gJRw1L83OvSK4KKpC3btk8y09mtSsDlzvE0SAMyPeFu2z0zprFVDmr7Qw2yzhYUlQmAkmoQpsm4Ql2u7lIUeHMKBHKsCba0hopPsZbDc1gDMAs6lSia9MvKCq70lSwlIKEpGQDAAcA2X3jnykc+5vpEQkB8wPfzhVytLod8UToC7+lE0qeRHjwA6xek20KSN5L8AQrucZxz2XIlhJKptToA578opzCx3S/A1Eb5WuwfGjpq5oUKqYEculNHgBeImhJCCiaflrhV0Ylj1BHSFj/AHGaB/3FdDWnWKc2etVSpTd8F8po8VEdpvueFK5mqSOHfHsra+eEFODPy84hnNSkaTV0YEjpCqSbGcaQSlbKPLCwTj+JY0JLlk6AjzbTWRVhwhgMKhoqhPOvdlBG6r/QmUASFMN4E4V5NQGitNXrrFO135KnSVSlYgG3S1UqHNqfeL5nP8bYHvC3pk13StWTFwBo/SGPZW4pc2WmdMPaqdwk0QjUbup1cuOTwipupzm4HX3hu2XvlMgsXKGYsC54eHvAyhdsfCVUg9fOz0qaC8oBWbt8XKnrC9d2yYVMABmJSMylTEa6g1hqO2VnUGKVNzT+VgbadoZf/iCkPniYp8BV4m5KPT0FQb8L1g2Gs6SFKVMmKcFJWuoarboALmtRoMoaDd9HJb1hauq9VYcS1OnQS0urWqk5gdx7ovWnaOSkZqrooFPkQIqpL0Vwdkqk1OEkecBZlyjt8T0qSOcEEX9IUMJOf51zaFraKYEj9OdM/pJ98/GJylFbQYwbeyzet/y5BIScS9AGYcHPtG10W20TlCYrCQg/9sUUQQR8SqBuDiEsWETCFOxHH8zhq2btPZqALKCqFw/Tw+sbjxb/ALDO1pDgm2TVZSFV1K5VP/aFi+NmLTOWxnoHJIUo8WqAB1gnNvuzBW8VIIz7NVPCofuinbNpJASexVOStqLdz0IIZujdY0pJ9s0YtdIl2f2HmyFBZnYW1d1HyAHnDIq8VoUd9Bcku6knlk78NNI5vOvmdNoucs95aKcySMysnq5ia560kP8AD62PN63xKmbs2eMGZQh3UeBUCSR0AiK7r8xKMuQgdmmocZada9dISJcurJhy2alKTKO6oudMIGXV3rDRnKQJRSGqaN4d3vFS1WVJd0g0jIyKzJxFe2WZINBFIygVZRkZCjMMWe7JWF8AfnXTnEF6WJAySBTSPYyEmZAK0ygMhEXZhjSMjIk+yq6IVGhiFadav1PpHkZA9GRtMkJMsKIDtnFaxDeUNG+sZGQ//lg9CASOGkVQqp/x6RkZCw6HZZTLEbhAJaMjIDAaTpYSzUqIu/7hMUUoUsqSdDUeeUZGRrMDrQllMI1N5zVMgzFFPBy0ZGQF2MSJTT84RJIlgiMjIm+hibCAaAeA4RtMQK0jIyD+CsiQgP3D3iUSgTURkZFfSLN0SwlJIFWPpDVcIxSw9afWMjItxE5H/9k="/>
          <p:cNvSpPr>
            <a:spLocks noChangeAspect="1" noChangeArrowheads="1"/>
          </p:cNvSpPr>
          <p:nvPr/>
        </p:nvSpPr>
        <p:spPr bwMode="auto">
          <a:xfrm>
            <a:off x="155575" y="-1790700"/>
            <a:ext cx="3657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MSERUUExQWFRUWGBsaFxcYGBgYGBgYHxsXGBoXHBgYHCYeFxojGRwaIC8gJScpLSwsGB4xNTAqNSYrLCkBCQoKDgwOGg8PGiwkHyQpLCwsLCwsLCwsLCwsLCwsLCwsLCwsLCwsLCwsLCwsLCwsLCwsLCwsLCwsLCwsLCwsLP/AABEIAOMA3gMBIgACEQEDEQH/xAAcAAACAgMBAQAAAAAAAAAAAAAFBgMEAAIHAQj/xAA/EAABAgMFBQYFAgUDBAMAAAABAhEAAyEEBRIxQQYiUWFxE4GRobHBMkLR4fAjUhRicoLxBxWSJDNDonPC0v/EABgBAAMBAQAAAAAAAAAAAAAAAAECAwAE/8QAJBEAAgICAwADAAMBAQAAAAAAAAECERIhAzFBEyJRMmGBcUL/2gAMAwEAAhEDEQA/AG1d3pWSSDnmNeZjU3chJZizF3UR5NlTjF5M0krAG8MJIFSBn5//AFMB792hMlsaVMWCClTFamJIGEhmbi54DOOfBdspk+kWZkmXhxA0Dvv5EUPAHep/iN7tkSp2IBakqQrCQVas9OMK9+WlE7BLCiVTFISSlalBqE46kLIdjmzkDKCkhPYvIkErVgKlfuDqDOfmNS41ELig2wvb7IJbKlrlKYgKC1P0IY5g6ZF+kXbvv6Q+EkOxrRnFSA1MqtHK7yuVdnmpC1HCt1LX8yQPlHAuaqoYLKllf6NmAxJDpO6oYTQl0qO8xNDWsTyaHofjfEpZIDAhwQfzJiPGBVtt8vtUylLYqYglhm6UpSQz7wZuJhcvabKVZgvEtC07qZgFQRSrFyCX01LZwsyptpmTD2s045aCUpKUpoSnexD4gRTLnnDqV9iYnUrLYwFId98/uxAFnoXY9OWsGZthks4wsfEO3fp69/Lrt24myFYZqO0DMSpiW40AetTB2y7WJISXWo4WwoAXTdZRYYg1QanPJxFYteCtML2+xpB3T0FR3Axlns8tQBSos2T1HIxXF5ypuHBMSS4DOxdnIY1oAa5RWsisKpuJAJSp0lgSxKk0V3caVhJL0ZBSZYJZo5cjiX650gDfOz5mJT2M3sl1NU9oFDpmKvUcfAiieqYohGIL0SpIKDyeWCAOJqcm4QRs+z6TWeSHrgCiXPF90nqa0iS7HAFy3J2SSJs7tFKPxAGWCwagfrXVzBWZYJCU/qTDLfisp8yYs267EISTZizZgkqfoVksetDyzhZlXwskuiYQg1oQxbVJ3UZigI4uWqGZBZNmklJKZpUE1LLxdHY0rFWx3vKfdUCkhwN4zHcuwJYuKMxZq50FbV2llIwgJxoI7R2CSCSrIO5BT1pwgLJsK0ISZUxSQpziG6VaE4s2NC0FOjUdOkTJZ3nBdmJBSoOHDoUAU+H2rT7YCSkhQIq+hT/8go/IsRHM5ltnSyCkqxD58Rdv2kZGtX5xasN6zJSSq1jtUKIwKKnwliXGFQIo37WY5vFk7Eao6JYSmYcNXGuNQcUdsw4/OV5V2S65/wDIn8zhCura6UAkoVj3ipT0wIcpAf5yAP8A2GWrpJvEKQVJUG1JLAZfV+hhWkZNmkyyYT8JSnmo4ieAAPmY9TZhoktxJUT4Ax7KtAUQQQXyNWAHCmXSIpl4oL1URxCSE/8AIsDASSGts97JDsQr/lM940nSrP8ANOCdWMzCfMxW/wBwl4cSlgUcB3I4ZDXpSMsN6SwS9RRnwuTyD8COcZpMCdFpE+UpOBM9J5Y0knpqYkl2NITlXianpFqbKDYmERobXOFWh7FCYtOJM2coKw4gFJVhxIBLBSkq3ljPCGcEViqna4L3ClJS7pVNZgRiIKsIJmVwmoDc84o2+wybNPJtE1C9Jcp1IBBDAqXhJdnYAcC9GiheiLEoK7ITUrIGHfCgObtiy6ZQ7EClgnJC09me2UgvMWhKglnZCQ4Ci9SotmqgLVcE3nLSCVS2UQOvlyMIVzXimQcSpJUtmcEhJ6gLFT0I4co7ZfyiSDQmFcqDjYw2q2S8eNS1THISsKIKU4nJSwy+XxAGUGUW+XZMBlSFqSpJQDLQCcRbCnTdAJ7zCPddnNpQuWhRBZzVwVO6em8zxHOlItCU9tNnoKaNLTjAahSU5pIbMc4C7sx0crs7JmrlBEwMWUlILt8R5tzhWXdAtMybMBYB0JI0JKFOrgAwAP8AMrhAm13gpEhhMmTECgM1sfWmQ5VbiYEbNXooTFqMvtC4IUDvocEOA7KTxHTpB/lZqoYTcE0OZmSQznM8RTOkLc20LlFXZunFQtqDx4giGW27RmYkpyhbnSjzJ/KQimNRuLzJZSZYlrAqoYnVlXr51zyY1du1hBG6oqNZigpyrQAIUGc0f8ELoJAYl8+4tkOUW9kG7VQWDiJdJYsM91iWL6HQgRVb2K6Ot3EVYVgqdOJ0mppm2LCMVGcVZyH4FL5tUhSGmBJI1IB8oSrttxlk54eGJwOg06PTSCttkCakqSSVYaYVBJfQgmmIaPR2ekBS/ANbIrXb5UuWlEqYQp98KClEJYqJCRVgaZlhnAi2FKpeIAEE/Fh3hVTBwklqfjRXl2pQCzaSmclAITMJIW5AJChmCzU4+VyzWNSmCCZYAAJSW0BUlss+rGJTfg8QNtaoqs6BVwMVOg06GCdxXBNUZPaYMAFCMWIpw4q/KWAOXCPNo7MMCaN8QL1NWqTmTnWA07aqYiWAFTEFAwlSAFMk0VTn7RovwzC83ZWcVDsglSFuUqVi8KAindnAa8UmyrVZ5yROlrDjJLF3zbFQkkAEAE84N2LbkCWOyM0pIZRmS8IK+RAwvyEL18Xj2qsStK/n5pDtqLr0C2ArdZJfyrYAg4stMtKuQIYpt/LEhMxNUlYBBUXDJyzpy05DKFNdoE1Bw7poA4zBIfoWgvdNmmKs0yUJZKQoLxuGFOBzJY5cDFH1sUPm2KWMXaEBVSnsUzkoDZFSmJY5kJ8YgF5kbqphnHICU5cc1TUkgNTCA/MagbpvCZjwoLqGn7gPtD/ccx0dso0FGKAkg6vho3By/R4jscV1SUqZKDMs5J3kTFEJ6uQ44VpTjnflrs4wpHaEpKTjAcLU+eEliBprXWGifbJS33UE5VAJijIsRJKpSghSfg3Qw4gvq+sOqAxhtd5hKQFBiqrfsGmJzm+g84hVaC+YPFiCx4ONYE3VLnKKnd8lLWks9QEhFHFembu7QYlXP2aWxlT8gAOSUgMlPKNJNmiclv20ziQndUUPhKg+EVFHPlF3YvZ+ZNWDMBKQXWo5HVuvIaQyp2eTMUSaJBrx6CGSwS0y5YSkAACgH5nFVpUTtg++7klhO4lJ6gDzTkY5nf6CZwTgIpUaeIjtkq3S0IKVOSeDU+sLdvscn+IxBCSSKFhp+GNSuwWwZsNcC5ae0WyQoFkasGLknU6DlDVeGyQnJC5K+ym/uFCRwU3xB+8R5Y5jinA+pLeMXZVpIGIOQzkCp4FQH7siU6u2YAJdPTNYBs/+nizvWg9svTGp0j+0O/fAa+tiRJlrUkh1KBUwZIYFIAGbOfU9OkWO0iYjFi3c6fMOX1j29LBJAxbppU5mqkjU5l4C40bI5Lc+yE+crfZCP3ankAWPflDFemwkpKB2OIrapKnc+QHpDvdVololqpVwAOTD7xHZlBUxjqY3xpaQcmcF2gss6zTcC0EBQcGhBPJ6E8Q7xLc80haVKDgEU7688o+g7ddUopKClK0qFUqSFJPUEMYQb0/00AWV2VhxlKNP7FHLoT36Q2K9A2y7YbmdFCFvxILg5B2GIM1c4pW7ZyeEtJWtP8pCj4KTVuoPWC9mdDApKSKEZNlFhdoIyJpCOKNYqI2QtayntlAy0scIzcMw3tIKSpZQyQGYNzguJ5YcSaP6xAuZvYh8pB7hx4vXwibgiiYEvZGOXxILjXQvl+UhTtMspUFAkcSksqnA8Y6XbJKVBwKnP6RvszcMhAExTKVniWAQkaADi2ucLHjbdBb9EVVlmTkfponzQphim0I4B1EU6RGdiF9jMClALKSEgFxlkaa5R0+95st8aWcfEwqQ9RlWlW5c4F3gAa0pQ9RpxbUF8qRb40tk8mcJs1jmSmRNQUkHXQ/SC9guQEFRE9TNRCgEjqWJA6R0i22KWuWorQFYQSH09x4xQsGz8gj5gCxAxHC3MJaDJt9GX9nP5ajJtKJiA/ZqCiBRxql9KOIvW/aNc9SlBRQkqpLxKIA5uczq1OUOO0GyEtSCqWWWkUoACzsAOOkc7tFgmDNNRUFiKZP4xLBtUx8l2F7HeauOWsPOz29LTqVa6d3HuhK2b2QtFomJXOJlSRkKAr5ge5jrV2y5csMhNWz1brnGjx0zOVnk6Rh9x4GJJ84MCNaxKEKmlhhYZ/hNYo22SUUAeKtaEXYOtEwAKHV4iE8EMM4qY1EzAouUrUHZqO6af0FNdYrXarf74V90FBSSkKQSYo27dUlRpX3gnKG6ep9TFO8ZQOEq/cl/+QhkgNmXfaCledCRnzo/dTzgquZ2ZepB4ZAnMHg9W5npAe12VhQ5qGfAZj08Il/iMcoF1OoYVVoWoSzenGCwINSLeyJYoxSz65lwePHviC0W7JznU10SKnxYd8UZk9wQcy7dSkjudn6hXAQBVeSmVM/fiEtLDLEw0epwmp0PCC3RkrGSz3qliTrXxcgeBESWG9HW7wsomFRpl+AeUbpWQaUiedsfEfE3sCQ6njY3kUkNlCN26wcQrGk3aQmjxvkNgNt6WnEyx3xQl2h0l86CILpmmagu5CvLSKtulrlKSlWpoRqz/aC2LWwwZzAnkw9/bwilMtbBRrQOoBnANAPCsBTeyhViWJYZjmTxGfWjVMRzLwmlLJlzCpagpajL3A4CRLf5sKQHPEHjEZSsdIPzLw/6crBqUhupH+T3RDJvVQQAzMIFS5CxIlkhnmBxywLIi1MOFHWDFsJsL2PzHOLCr4STUtl6CAUpGMrJ+VgO9yfSI7QRiPAH7QMmg4phv+K/QmlxqPGN7Gk4X/aB9/zlAKzK/RKAfimtB+XMaXNPh6fWLRfojRZxqVuvy7swfCJ7PZQfjANXqAcsukaS5TLGjgA+GnOjd8Tm0BVR3cPykZrYEW5CCo6AcdftE1rYMAzUjRM1gODQMtd4VL0b3jWHsJ2aeUg8zAy8bcx74muucFoxDIu0VL0l1fnGAB7bPCZyScpqG/vl0PeUFB7jFGXOKJ7aGrxc2psJMqZg+KUoTEcyxJHRScY/tEARbAsJWmuR+ohJMaKHa6rYjAxzr4RRv9TSyQefhWIbpOJIPGsZtLZD2BAxPyrrWkUjsWWiTaK09nLGGpKmTzJLevpFWwzylIBNB9gfQeESyLlUpYmzUmXKQDgQWC1KNCtTmnCpflkIqXmvCVMGDkAZsNIM3WxY7IrwvU1I+JG8BxAqR5P3Rl4kBaUipABHAIHwluKiSRyUrlCvabxImJfi56DPy9YIWS1FeJavimFzyGg6ARDN47LY7DUmeyY0RPcwMnzyI3s9oGEvwhVILRctVvUPh0gTedoZOOLCJ41rALaC2DCUjKvlAirYXoc9i9oEkI5Bj11+sPN7pSqTiBIw5kaDLFStMzyeODbMW1UlSSTuqzHAnLyjs1xXrjl72RDH0i6eMsWSauNooJlTE0VOUCDVkpZuLqdn6nOBtps6XxnECSKgISWYfMlAVrx0g7bZCVKAGhCTpTj1bzMDL1llQp/OWHCoEJyKjQdntrtACEJrQ4vAMM6/N5QNtdt3c9IsWtBU3IN4kk+0L19TcCTyhG6WiiVlm67Y6ZnNfkAB9Y3C8SCTqSR45+MCrmQShhn+e8FTKKlhA+AFKH6Fz7wN3QfCzYlfCNElaz4sPfwg9LTRKNSpLjoO0UPPzgJZlpYJHzElZZsKAVKOfJ/ERNNvBSRjcAk4Q+ZmLIUQP6U4XOnfFY6QjGkb6CrnT+2j+I84ilWGhwqZySARkCSQM+bRdsksCWAKhIA8I8swZx3j86xWrRO6Bs6wTnfE4q4QpunxJ9POPUy2D9ma0JKww4k4khRPIjwzgtPNIo2y8GBI1p1OkJQ9lqxpAl8NfeA98WsMBzi125EoBmpCzek/EW4Q1i0NF7owqEzQ7quhZj3KY+Mc4tVkNmnrl/I7p/pOXhUd0dUtNlC0KSciPaEa9bKZmAn4gCknoWfxY95iUrsZE9yWsopDF/GBYrzhRvKZ2axhcgUJ569awUu28QoQ8ZeGavZlqtilTQSvdQn4XzVkCoYXO69XZ6s4eA95WpTFjQvpFu9nE1hQMCT5+8CL0tDJpCcsm9GgqFW8sYViDsSEk8zVvKGNSVS0AFJbSB1ll4uz1eeD4Yv/AMw9TSpaQCjF3QZR+qQylsTe3JMWUpJQSYPm6AalDNyaJDdAw0HuIi4tobJCebXRhnFe23SpUlc1VJY3XPzH9qRr6R0SxbMIVvzAAnM6d8J/+ol8pITJRQD4UimFP7iP3KPgkD9xa8ONp2TlKxWsiwxBH57R0fYeatcve+FJYH90cxsim/POOtXJhk2dKeVepqfOH5a7YsOzbaS3GUHSojOg1b8MWFT0pcHPCw5kvSFm+ZwnTJcsfPMCX5E7x7g57ov3gCpbjRzy4D38Yi3asdKmXZk+kKG0Ntrh4lv8QRt154Qx09YE3RKM2c5UlLFytWSQ/meUaKyYZaQ43LcqUWcGarsnD72Yfl0iMW2wSaJnFZ/oUa1rugOa8TpE0m7JK984rQr90yYJUs9Ekhau4NF1FmUkgJVKlJbKWgeDmhbixi1X0JYvz73szEDEXbRaXYu1Qqj6UyHAQuXreBVORMSolCC4BzG86n0d6vq/dDxbrGQCcaphIZKVYQl30SkDEX40gfdGzae0mGYArCpmajkA+RLDpAaYLG+6rdikBWYIB+8WZU4Y08w3k/tEK5iZUtMtIyCQB+0AMB4QOnX0lE0VFAaFzi0YMCXrGTrQWrGO0WTGAQop6M/nAxF2PMqoKSK0BDHSjkeceWa/VTHAlhIGaV4gvRiQzVFePt7MtQQk1rrBbVWCn0Q3pOFQMoT1znmHp7xdvq9/lGZgbZJIKiOUBS9Ga1R0qWuioXLxkjtWSahBdmoVM3fhB/BBQ3nLJWiWccwFsI1OWfAawMMvDixEEqO8oZFT6cgKeesZrYiB95Xf+k+oDFny5d9eOZLmAF22sy1MaQ4C0AUpCdtTYsI7VDByyA9Sa6agV8+ULLQ8S7eFqdRUeA9P8QsXrayxbNnAg7eiwJYAzYP19oVLzsqigLfXyyH5zgRWU9hk6iHdjrJjmy0n5E4j/UfTXxjq1msyBpwrHK9gJhTjUalwB3D7x0WzW7KsXfZJdDFaLIgpbCC45PA1dllyhiUOQ4k8ANTp4xN/uqQl6lhT0y1r45QtX3eqioJYlaskiuFJ+UEUxq1VoHagDu2gEG0F+KV+nLDqNGFa92YHn0AZD2u2WmSpfbKqfmzeudeTjz4R0e6buTKdSmMxVSR6DgkZRptPZ0rkKCsiK9Dn5GFX6zP8Rxi7E45qE8VJ7w48o6Jb7xwIIijcGyCZaZMxR30nGeBBBwjuZJ8YsbUKQEFmeOfn+zSRXi12U7jnBc8qJqlJwdT8R6hL9yjwg5eCSkDmHI/O6F/ZK7yuYFaJqeBNWH5wi1tReJQ9CDkOEDkWNRQYfZ2L17XiCrPL8aGrYG50TZZmzUA7zJB4B6nqX8BCJdd2LtNowgtRzwFfWOpXdb5dmAlhqUKTSLKMYIVtydINTbksmH/sSiT/ACgeJSx84il2NKBhSEhOiUhgO81JjY3rLI1fhQx6m0Ahw/fFE14I0zVUoAhamJFEjQcTzPPQee13SgxHzFeJXN94nyaKapxKqxYsc7CojRQ8wP8APjGfQDW9bSE4iS1Io7JHtFzJpy+Ee/tAvam8STgTUmGK7LN/DyQDmc+9iTyrHLFfYvJ6oLzpoZzkB/mFLaa9QiiTXJovXvfISilXoANTAiw7OTJrrXR9T0eghpfbQF9VbAEpKlkLLk6fSD1wI7Rat0pZNX6hsu+JDcfZpLmoOnD7Vgjs5ZQgKPE58fx4KjSFuy/fF2DGVJSxIP6iFFBTQvjLFkkOMTU1BzgdfN4BOKWGSoJSwJfDugCooaCkH7zlLLb/AGcs0WcKSc8iVUSOeXGAV83ZKE6UBVBClEvnzcNowHJhpBkBC9ImrViK1MgVUdSOA4Pk8T2G2JnlUxQGEDDLT+1IzI4E+0QbQvOPY2dBZJdRSH5NAy0WGfZgCtJSDR6N0LZRFosgzYLsM8KBS7H9wT6wUvW5ESrvUihWQSo8xUN0pC1ct9hC8S1MgfE1TyYak5Rl4bVTrRMVgGFBdISavQkl+OZ7orClEnNNstbMy8CClVCS7cKJPi0F7MsqyMBZM9ppq4UkEcwaewgxLOEU1Ibv+zwMrZkqQTVbUoQVKNE+Zy8TUDgkHiIF/wC6pRvGsxVSeD1wjgOPM8hFK8lLmrEtLYUnEqrDTMmgqwH3gJeFmm4iHpqobw6PkTGc5eGUV6OCb7YBWZUWD8gD7+sU7+vZ5TEl1UHM0f184qWK58Mvtp6yhCR/ceQ5k+uUDbdOM5RmlOFKUshP7E6dVEuSeJMNbsFKho2YQZ0r92FIHhu+ggde1xkqSMKqqGbYeJrwZ+cS/wCn+0CZUpAUP+5iSFaBTqZ+UNFrYWcqWrDnlwc+LV7/AAgqKf8AgrtaLV03XIkyMAQCDUk5k8Y5nt2gdsEpcJZwHcAvpEl4bbTkLUl0qTkGpQe8B7da1WpRWzBQoHc4QMu+A3lsoo4g+4ZK5k1RkqZSB4ucuYpHQ7ivhE8dlaUpTNBYBQBB5gmEPY6cETlP831P1h1nXQicBorMKGYgylToVK9jAq5kJLpBT/SWHhkIH2ubhf6uevCBqL0tVmDUnygWOIVDUIOo6+cbrv2yTqTRMlHXUeLOIW9a0NX6eIvJ5gAq7jvi9arYcaAkVCh+eEV7GiyviTNQqjJGOWhue8t36iJBbcS0pldnhCklZQrtFM4O8sDCA+gqWrQQ6uhWRXRYHmrtE0NhVhAOihp3Qem2sLD6QKvecy3mTQClOASyQAo54qmuj8MXOF2zzJxUEId3ZgQoPlQihHOJzdOgxXrG249nkzJxmqqhLAD+bMnwaGO2KAFOP0indEnsJHZkuQCVHio1LfmTRCufUiGVJAe2R2xAYvw+8e2BICEgcH8axTvm1gIfUj7ReupW4n+ke0Zs1BWXMcqSRl+NCRe0rskKSlkMwl1U6nU6iCaChoEszQ3Ca0xfj6RRvBAXILh6OH4jWFlsy0UrtlJlICUjqdSeJjy2pExKkqGJJ0MV7JOcCLZNInZQ5nbbOmROmIc4FBg+hcEf5iL+P7NJVktilI4OQ686skN3mCO3EuqidW9PsYXLJLxJSBwA9orBWrFbDdz2/GtLlyA30fzhxlKBCTw9Tr5QtT7qlypMtaEgLABURmokByT1Dd8GLLeCVopmQO+g+sJKvA9k8mQnESuZhJyASVKYOH4JqVByXLFqOYuq7Czp7ScMLVAXWar+mWPgB4mvOMkylsA/ZDM4D+oqmZX8h03Q7UKtBirslBJASK5k1J6kuTFIISQt2u9122YKYZY+BA8MSuKvTSI7/nCVIITmac4JWWyJkqURStOQ4eMLm1E/EsAdYR3kMuje6EFVkUk4sNfhd0lJxBTA72ZB1FCAdPLZtROMgSQMCeNcR572T1NMnMbXNaMMkjL438BFW2gEvxEa0pBF5aFYhU+MWrPOUhQOIjiePWNrRKqOvtEFsqG1MXX20L1sKXeUpWhaVpLkgpBGIEjE7aCjQ93ZaSzxy6z2XCQrUFxD7dlv3BwiHNHFpjQdjEThX/KsOP6gw8w3hEFssaFvjSCdDqNc43AK5RA+JO8ObZt3PEarUlSRUFTPnUjXwjRkjNC4nZoKmYX3FAjPJWj8ov7HS1WVZlrGFMw7hNN9OY79OLGL8kVLdR1DGJLysXbIUgFiaoVwVmDTn7xT/ggy3dZnxCYy94s7ZHDho1Mgl/5Rxi8btQgAhIDMzBs824UhBufa6bJIRPQSUlsQZwRxBoesNSts5SwEgMpSkhtUhwHING79aRsosGMkFLTKAwjUmv0gSvdmKB1qPf8AOcEETwQVHPIdP8+kB7xnipd8NXFaa9ePdCSHKV7zXUEgcz9GgzZAyQOQhfsCO0n4SXAAJbxoeYA8RDLYJPv6w3YCX/yHpEMrelscsvaMtKjiVhz06t9Y9sk3dqDnnCrtgvQrid2c1SOBb7xcnW0MwEV74u4qnEpCiQ2Tde/XKK81ZQWU6TwIIL9DEWmiiaaFPbacSK5sYrbP2XdJOrN6ese7bTQWY5n2g9cVgCJCSvPC/ec/pF19eP8A0TuR5eM5pRQ+SW8OEBbivBl4Cci46E184hv23MSHpC/LtKkHGMwfwRocbknY8monVpNvCtaxck2l6HuhNu28kqAOYMH7PaxoW9o5oycJUxpRtFm2pY11f6wjXkcU5XhDheE50Eh3EI8pblznnHV3sitaLZu3DK7XMOUtwJDhXt4RYmJBlgwSsa0mwTSRm7f+ocd/pAqQD2I5wsg2DbQWI6xqmzmbNSlAcnIRJeMggA8IY/8AT66e0mKnEbqQw5khvR/ERaK1YjYRtdwy5dkwEDEACS1SXrXNmhZsVqwkp0B8v8v5R02/LAFSlA6pIfg4zji0mcvGSdCQeehiThlaKRdHTbttjih0iGVYFS1OhSau4Ukknk4Lt0aFi6Lxwln6QxybcWjnTx7KtA9W1As0zDPQWNUlAdu5RiRW1aZo/TCkkfC4BJHEh8KW74B7aEKwcXI8W+kD7rQEqKefsI6Wk4WSXY/C8rNMQntQVzMNcKSHPB8u+BEuUpM5ByBUKZ0dwHi9c12GZQM+bnSJ7xkYJsnmsDmDkR3Qne2G/BlVM3M9GgeuekAvlwie2SiAGrygNecpYkrWRkkn7+8I9vQfCfYpIUVK7vYDwhnkEgkcz7GA+zl0IXJK5RYlnUDo1IMIlkUr+f4EVSaRNtNmx+JXN/Uxqg4U15v4xiX7TkH9Yr3vPwpSOJr3fggIxvZyMWIwv7UWtKgp/l1jLRerChhR2ht+LdGeZ6Q7lf1MotbK113Su2zxMKf+nknePEhjh4nR2yEMF72k1SlgAO4iBWyV6rsqUhbmUs4i2aSaYh4ZQ+fwkvAVoQhWIO4SCDz/AMRprJUvAr6u2cdftFkZ1jefYN06NpBS9bF2VrCkpZKjUAUBDnIcaluRiS3EEkgUNac/vBcmqoCeV2L1z2gpKg5bOGOw3iQRwJgPclhxTJlDQjLvi/arOZaqgscx7wvKoykNxyaVMc5FkKwDRiKwmXvYjJmqTxND6+H0hr2WtdQFFwMjy+0G75uOXPQHAcMU9evA8PwbjWheTTFu0ywixBOTpHnvQJsUwGUlnyEMV6jFL6Eere8AGSlZToaj6QvhmZaLPilmOh7KXcmVZkJDBh55nzgDdlhT2CnAUS+Yyzhtscg9nThDqXiFoF7SW3BJUXyEcqstnKnLZkk95hp22vBSl9l3luHCA1mlsO6ETK0a3NZEqmAVBeHGddLI3Q0J1lmdlOCtHr0MdGsFsStArCyimwps59tNZFJMskFsWefP2gTMdKnGVI6NtDYUzpKgBvCo5EVH07456cmMWS1Ql7Ok7GSiqUFcdeQ/DG+291EyTMRRUs43HL7eka7AW8diE8AB5Qz2vCUlOYOmY6Ro1QrsStm70VaWBzGbw3TbIkJw50r9I5vd8z+Etq5eSTl6p8jDnLvIHWJr6uh3tEEq5VSyewm4CTVJfCRzb1gkCtCcU2YiXo5LgnOmukV5NpUVgJKQVOASHA18aQSsdyhJKlntFmhUqvcAchDV6L/TPZSnWepgZfpBYcATz/KQSlfGeEL9+T6kvlTw+8LemHtoVr0mMFMT5iAypJUlRNT76RavO0Oqpja7EY5ktOhWCeg3j6QIr0eToZ5+z4FnS1SgDwAEDLu2lXZSUBONBzS9RzB0hqtUwiSdANYSLPZsQK9FGnTSB/GVo3a2GJm0MgtMAUF54ScNXIY5PpqQz9wa8VpmpVMlJyUygwAIIFRwr5uRnGKs0Xbks7iYnx5OPtDPkbQmCAOz62mzH4p94P3slC5RBbLPhAuXYSiecwWb884v2+USgxHllcrRSH8QFcN5YaEthJHdDvZr1dArHN5Mve6/mUFbHaFIUEqcZU6hx5R0TTi8kKqloa7ZaklxniBH92nf9oCLu90Gh7QOX58PaCFlDTETDkCHHk8NX+3SicSmHeGPDr3QFJ90TaoDXWpXZpThOndkYaLXbRKku+hiiiWkqpQO4+nTOKO3RMuS4yLD6RkmosNpsS7RN7WcpZ1MX7RYGEs6KS5619iIH3bKxEAZkjzhuvCUDKp8lR0Ab09ISWh+xRtkqhgpcV6gJwn85xVmo3FaUgRKmMXBpCdoMRwtF7AOAWpxzhOnzAVEmgfM+0G0WELTjJ+HSB95dh2ZQEntXqqtS78cmh+J+GkkFtlby7N0pILGh0Ih0m2904hHM5KFWeYhRyID8GP3joNhSFoeA270DQr7RWbEozB8QzPJg3gfWJLqtBWAQaNF+97rWpZSgpCSA5JOZcEMBkzVeAN3JXKmGWfzjCyv0KYzXTaf1U/yq9oeQQwhFsElpnnDqgEANwisHoSXYPn2pEsFRIDFn72gBeRlrBwknP7tBicHWpJAIOYNQRChtDYxIWlSAUUDsS3VjkId71Rkq3YGvOwqCgSGCsuvA8C0X9nJspExSppZQ+F+BaJLNaUzmRMPNx6vB+wXFImOlIKh8xIJCf5cWpzp1eCla0LJ09hVEhM9BBW6SMk08xWF603dgGECg3foe8eYMX5dwTrOp7OQpB+KWpRB/tJ9C0FlJQpI7RK0K+YYSoeKXHe8K4X2HL8EWbJLtrFuwWhEgtMABWynPCoAfTj3wySrlQouzjR3HkQ7RR2g2eM0OgoxAVxHvzyHfC4SRskUb7RRKm1z6gwKvFf6SjwBaLFjuydgaYp0j4UYnAzq5GnDnHtvuhfYLYPQ6wkoNseMlQkoSS2E1DNwg8lBnyQnDhnSwcP86cykHiHoOJ5mAtiAYDlBYSiww5ioI0UMvcHrHa4OS0c+ai7JLBeBUjCej8onte0M2WUgJBcUUS/IhuRHmIqFIMwH4FKDlBcVcgtTIs/eRpB623TZ12PemYZgJKVGgBrRtRoe4xCNptMrJp00L6tqrQC+JPeB9Ysz7+tFpSEzCCnMUrCvMQcQDsdIZLonuUy1AAkipZgOL5Q7TM5Kgvs9dxcqUMhuni7h/IwygBm8YjXaZIAQ4CjhwAVKtCmmrsO+Lk+xHQRHki/DRf6Jd6WTAop0zHMflIWjKwK746Nb7mMxP8wyGvSFNUgEsYlBv8Hbou2C1JMtmA3cuP1izdFxoXMMzMhTAcwBXzijYLrUpWAu1C2RY+Y6w27PXYZOKWWDnEmruCwJc6ux74bijbYOSQB2kuNQkORVOeWR17j6wR2ZtKjJQTmU+evnB622PGkJUHBcRAuUiQAEqCBqGBHdwij42kKpWzVEpzUaa9fvAa+bp/UlzEBziCVAavQew8ILSL+lzJiJUoYllQFOtSeAAck8oZFXP+onI4a9+nnAwyWjOWL2BZNyKSQVJbvBPgmC9mmgJAUWaLPZUJWwhbsFsMy0TVAns0gJRw1L83OvSK4KKpC3btk8y09mtSsDlzvE0SAMyPeFu2z0zprFVDmr7Qw2yzhYUlQmAkmoQpsm4Ql2u7lIUeHMKBHKsCba0hopPsZbDc1gDMAs6lSia9MvKCq70lSwlIKEpGQDAAcA2X3jnykc+5vpEQkB8wPfzhVytLod8UToC7+lE0qeRHjwA6xek20KSN5L8AQrucZxz2XIlhJKptToA578opzCx3S/A1Eb5WuwfGjpq5oUKqYEculNHgBeImhJCCiaflrhV0Ylj1BHSFj/AHGaB/3FdDWnWKc2etVSpTd8F8po8VEdpvueFK5mqSOHfHsra+eEFODPy84hnNSkaTV0YEjpCqSbGcaQSlbKPLCwTj+JY0JLlk6AjzbTWRVhwhgMKhoqhPOvdlBG6r/QmUASFMN4E4V5NQGitNXrrFO135KnSVSlYgG3S1UqHNqfeL5nP8bYHvC3pk13StWTFwBo/SGPZW4pc2WmdMPaqdwk0QjUbup1cuOTwipupzm4HX3hu2XvlMgsXKGYsC54eHvAyhdsfCVUg9fOz0qaC8oBWbt8XKnrC9d2yYVMABmJSMylTEa6g1hqO2VnUGKVNzT+VgbadoZf/iCkPniYp8BV4m5KPT0FQb8L1g2Gs6SFKVMmKcFJWuoarboALmtRoMoaDd9HJb1hauq9VYcS1OnQS0urWqk5gdx7ovWnaOSkZqrooFPkQIqpL0Vwdkqk1OEkecBZlyjt8T0qSOcEEX9IUMJOf51zaFraKYEj9OdM/pJ98/GJylFbQYwbeyzet/y5BIScS9AGYcHPtG10W20TlCYrCQg/9sUUQQR8SqBuDiEsWETCFOxHH8zhq2btPZqALKCqFw/Tw+sbjxb/ALDO1pDgm2TVZSFV1K5VP/aFi+NmLTOWxnoHJIUo8WqAB1gnNvuzBW8VIIz7NVPCofuinbNpJASexVOStqLdz0IIZujdY0pJ9s0YtdIl2f2HmyFBZnYW1d1HyAHnDIq8VoUd9Bcku6knlk78NNI5vOvmdNoucs95aKcySMysnq5ia560kP8AD62PN63xKmbs2eMGZQh3UeBUCSR0AiK7r8xKMuQgdmmocZada9dISJcurJhy2alKTKO6oudMIGXV3rDRnKQJRSGqaN4d3vFS1WVJd0g0jIyKzJxFe2WZINBFIygVZRkZCjMMWe7JWF8AfnXTnEF6WJAySBTSPYyEmZAK0ygMhEXZhjSMjIk+yq6IVGhiFadav1PpHkZA9GRtMkJMsKIDtnFaxDeUNG+sZGQ//lg9CASOGkVQqp/x6RkZCw6HZZTLEbhAJaMjIDAaTpYSzUqIu/7hMUUoUsqSdDUeeUZGRrMDrQllMI1N5zVMgzFFPBy0ZGQF2MSJTT84RJIlgiMjIm+hibCAaAeA4RtMQK0jIyD+CsiQgP3D3iUSgTURkZFfSLN0SwlJIFWPpDVcIxSw9afWMjItxE5H/9k="/>
          <p:cNvSpPr>
            <a:spLocks noChangeAspect="1" noChangeArrowheads="1"/>
          </p:cNvSpPr>
          <p:nvPr/>
        </p:nvSpPr>
        <p:spPr bwMode="auto">
          <a:xfrm>
            <a:off x="307975" y="-1638300"/>
            <a:ext cx="3657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2.bp.blogspot.com/_vLs_V5SNqqg/TSSlqSTLKII/AAAAAAAAA9I/_taLka4HiNs/s1600/7%255B1%255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58" y="3505200"/>
            <a:ext cx="193414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59958" y="2619117"/>
            <a:ext cx="1905000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This is a medieval</a:t>
            </a:r>
          </a:p>
          <a:p>
            <a:r>
              <a:rPr lang="en-US" sz="1600" dirty="0"/>
              <a:t>bas relief sculpture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6680" y="5522357"/>
            <a:ext cx="2080701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This is a Renaissance</a:t>
            </a:r>
          </a:p>
          <a:p>
            <a:r>
              <a:rPr lang="en-US" sz="1600" dirty="0"/>
              <a:t>bas relief sculpture</a:t>
            </a:r>
          </a:p>
        </p:txBody>
      </p:sp>
    </p:spTree>
    <p:extLst>
      <p:ext uri="{BB962C8B-B14F-4D97-AF65-F5344CB8AC3E}">
        <p14:creationId xmlns:p14="http://schemas.microsoft.com/office/powerpoint/2010/main" val="247716750"/>
      </p:ext>
    </p:extLst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humbs.dreamstime.com/thumb_352/1231432919dAn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3733800" cy="2123658"/>
          </a:xfrm>
          <a:prstGeom prst="rect">
            <a:avLst/>
          </a:prstGeom>
          <a:solidFill>
            <a:srgbClr val="57221F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u="sng" dirty="0">
                <a:solidFill>
                  <a:srgbClr val="CC9700"/>
                </a:solidFill>
                <a:latin typeface="Gabriola" pitchFamily="82" charset="0"/>
              </a:rPr>
              <a:t>Giotto</a:t>
            </a: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 painted using  human qualities &amp; emotions</a:t>
            </a:r>
          </a:p>
        </p:txBody>
      </p:sp>
      <p:pic>
        <p:nvPicPr>
          <p:cNvPr id="33794" name="Picture 2" descr="http://2.bp.blogspot.com/-_ZGHGWNILd8/Tg8e8c_T6OI/AAAAAAAAPxI/Yzwr0bwv9do/s1600/marriage%2Bvir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3032" y="196292"/>
            <a:ext cx="3581400" cy="3259830"/>
          </a:xfrm>
          <a:prstGeom prst="rect">
            <a:avLst/>
          </a:prstGeom>
          <a:noFill/>
        </p:spPr>
      </p:pic>
      <p:pic>
        <p:nvPicPr>
          <p:cNvPr id="6" name="Picture 14" descr="http://www.amlinkmarble.com/image_column/image_column/main/classic-creta-s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5548" y="2628900"/>
            <a:ext cx="1066800" cy="2667000"/>
          </a:xfrm>
          <a:prstGeom prst="rect">
            <a:avLst/>
          </a:prstGeom>
          <a:noFill/>
        </p:spPr>
      </p:pic>
      <p:pic>
        <p:nvPicPr>
          <p:cNvPr id="7" name="Picture 14" descr="http://www.amlinkmarble.com/image_column/image_column/main/classic-creta-s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582150"/>
            <a:ext cx="1066800" cy="2667000"/>
          </a:xfrm>
          <a:prstGeom prst="rect">
            <a:avLst/>
          </a:prstGeom>
          <a:noFill/>
        </p:spPr>
      </p:pic>
      <p:pic>
        <p:nvPicPr>
          <p:cNvPr id="11" name="Picture 14" descr="http://www.iconsexplained.com/iec/pics/092_virgin_inexhaustible_c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628900"/>
            <a:ext cx="3124200" cy="380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opusdeiphotography.com/art/Madonna/slides/The%20Lamentation%20Over%20the%20Body%20of%20Christ,%20Giotto%20di%20Bondone,%201305%20O5HR2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50" y="3581399"/>
            <a:ext cx="3793794" cy="28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783" y="6253589"/>
            <a:ext cx="28956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Medieval Religious Painting</a:t>
            </a:r>
          </a:p>
        </p:txBody>
      </p:sp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humbs.dreamstime.com/thumb_352/1231432919dAn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4114800" cy="3539430"/>
          </a:xfrm>
          <a:prstGeom prst="rect">
            <a:avLst/>
          </a:prstGeom>
          <a:solidFill>
            <a:srgbClr val="57221F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u="sng" dirty="0">
                <a:solidFill>
                  <a:srgbClr val="CC9700"/>
                </a:solidFill>
                <a:latin typeface="Gabriola" pitchFamily="82" charset="0"/>
              </a:rPr>
              <a:t>Giotto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 led way using </a:t>
            </a:r>
            <a:r>
              <a:rPr lang="en-US" sz="4000" b="1" u="sng" dirty="0">
                <a:solidFill>
                  <a:srgbClr val="CC9700"/>
                </a:solidFill>
                <a:latin typeface="Gabriola" pitchFamily="82" charset="0"/>
              </a:rPr>
              <a:t>perspective</a:t>
            </a:r>
            <a:r>
              <a:rPr lang="en-US" sz="4000" b="1" dirty="0">
                <a:solidFill>
                  <a:srgbClr val="CC9700"/>
                </a:solidFill>
                <a:latin typeface="Gabriola" pitchFamily="82" charset="0"/>
              </a:rPr>
              <a:t>–  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3-D effect</a:t>
            </a:r>
          </a:p>
          <a:p>
            <a:endParaRPr lang="en-US" sz="3200" b="1" dirty="0">
              <a:solidFill>
                <a:schemeClr val="accent3">
                  <a:lumMod val="40000"/>
                  <a:lumOff val="60000"/>
                </a:schemeClr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Use of shading, light &amp; shadow, more realistic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itchFamily="82" charset="0"/>
              </a:rPr>
              <a:t>Used live models to portray human body</a:t>
            </a:r>
          </a:p>
        </p:txBody>
      </p:sp>
      <p:pic>
        <p:nvPicPr>
          <p:cNvPr id="33796" name="Picture 4" descr="http://literaria.net/RP/L3/RaphaelSchoolofAthensAnaly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00963"/>
            <a:ext cx="3998336" cy="2928037"/>
          </a:xfrm>
          <a:prstGeom prst="rect">
            <a:avLst/>
          </a:prstGeom>
          <a:noFill/>
        </p:spPr>
      </p:pic>
      <p:pic>
        <p:nvPicPr>
          <p:cNvPr id="6" name="Picture 14" descr="http://www.amlinkmarble.com/image_column/image_column/main/classic-creta-s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962400"/>
            <a:ext cx="1066800" cy="2667000"/>
          </a:xfrm>
          <a:prstGeom prst="rect">
            <a:avLst/>
          </a:prstGeom>
          <a:noFill/>
        </p:spPr>
      </p:pic>
      <p:pic>
        <p:nvPicPr>
          <p:cNvPr id="7" name="Picture 14" descr="http://www.amlinkmarble.com/image_column/image_column/main/classic-creta-s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0736" y="381000"/>
            <a:ext cx="1219200" cy="3048000"/>
          </a:xfrm>
          <a:prstGeom prst="rect">
            <a:avLst/>
          </a:prstGeom>
          <a:noFill/>
        </p:spPr>
      </p:pic>
      <p:pic>
        <p:nvPicPr>
          <p:cNvPr id="9" name="Picture 3" descr="http://www.ahistoryofgreece.com/photos/fallofconstantinople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2447" y="3729742"/>
            <a:ext cx="3217212" cy="289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uploads8.wikiart.org/images/dante-gabriel-rossetti/giotto-painting-the-portrait-of-dante-18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352800" cy="26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0136" y="6260068"/>
            <a:ext cx="1981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Medieval Painting</a:t>
            </a:r>
          </a:p>
        </p:txBody>
      </p:sp>
    </p:spTree>
    <p:extLst>
      <p:ext uri="{BB962C8B-B14F-4D97-AF65-F5344CB8AC3E}">
        <p14:creationId xmlns:p14="http://schemas.microsoft.com/office/powerpoint/2010/main" val="3527569872"/>
      </p:ext>
    </p:extLst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dreamstime.com/renaissance-background-thumb7632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3" y="-1143001"/>
            <a:ext cx="6857998" cy="914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0" name="Picture 2" descr="http://t3.gstatic.com/images?q=tbn:ANd9GcTIJBNKrrym9aSR6iFBFT3KrGxqFZNimgHS6sTlaDlSgDS9RW5hbsjBHy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764" y="404247"/>
            <a:ext cx="2872872" cy="2834736"/>
          </a:xfrm>
          <a:prstGeom prst="rect">
            <a:avLst/>
          </a:prstGeom>
          <a:noFill/>
        </p:spPr>
      </p:pic>
      <p:pic>
        <p:nvPicPr>
          <p:cNvPr id="32772" name="Picture 4" descr="http://www.vam.ac.uk/things-to-do/sites/goldenrod.vam.ac.uk.things-to-do/files/StPauls1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848" y="533400"/>
            <a:ext cx="2736722" cy="3753011"/>
          </a:xfrm>
          <a:prstGeom prst="rect">
            <a:avLst/>
          </a:prstGeom>
          <a:noFill/>
        </p:spPr>
      </p:pic>
      <p:pic>
        <p:nvPicPr>
          <p:cNvPr id="32776" name="Picture 8" descr="http://www.artist-biography.info/images/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581400"/>
            <a:ext cx="2152650" cy="29700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24600" y="381000"/>
            <a:ext cx="2438400" cy="2739211"/>
          </a:xfrm>
          <a:prstGeom prst="rect">
            <a:avLst/>
          </a:prstGeom>
          <a:solidFill>
            <a:srgbClr val="763B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DD7D"/>
                </a:solidFill>
                <a:latin typeface="Gabriola" pitchFamily="82" charset="0"/>
              </a:rPr>
              <a:t>Adopted  Greek &amp; Roman columns, arches &amp; domes </a:t>
            </a:r>
          </a:p>
          <a:p>
            <a:pPr>
              <a:buFont typeface="Wingdings" pitchFamily="2" charset="2"/>
              <a:buChar char="v"/>
            </a:pPr>
            <a:r>
              <a:rPr lang="en-US" sz="2800" b="1" u="sng" dirty="0">
                <a:solidFill>
                  <a:schemeClr val="bg1"/>
                </a:solidFill>
                <a:latin typeface="Gabriola" pitchFamily="82" charset="0"/>
              </a:rPr>
              <a:t>Brunelleschi</a:t>
            </a:r>
            <a:r>
              <a:rPr lang="en-US" sz="2400" b="1" u="sng" dirty="0">
                <a:solidFill>
                  <a:srgbClr val="FFDD7D"/>
                </a:solidFill>
                <a:latin typeface="Gabriola" pitchFamily="82" charset="0"/>
              </a:rPr>
              <a:t> </a:t>
            </a:r>
            <a:r>
              <a:rPr lang="en-US" sz="2400" b="1" dirty="0">
                <a:solidFill>
                  <a:srgbClr val="FFDD7D"/>
                </a:solidFill>
                <a:latin typeface="Gabriola" pitchFamily="82" charset="0"/>
              </a:rPr>
              <a:t>copied dome of Pantheon to create cathedral in Florence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3810000"/>
            <a:ext cx="2590800" cy="2677656"/>
          </a:xfrm>
          <a:prstGeom prst="rect">
            <a:avLst/>
          </a:prstGeom>
          <a:solidFill>
            <a:srgbClr val="FFDD7D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57221F"/>
                </a:solidFill>
                <a:latin typeface="Gabriola" pitchFamily="82" charset="0"/>
              </a:rPr>
              <a:t>Brunelleschi multitalented: studied art, sculpture, engineering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57221F"/>
                </a:solidFill>
                <a:latin typeface="Gabriola" pitchFamily="82" charset="0"/>
              </a:rPr>
              <a:t>Invented many machines to build his dome</a:t>
            </a:r>
          </a:p>
        </p:txBody>
      </p:sp>
      <p:pic>
        <p:nvPicPr>
          <p:cNvPr id="4098" name="Picture 2" descr="http://t0.gstatic.com/images?q=tbn:ANd9GcSddfBYJkYQLztkVEWChbht-ghDufPvluJwHfhy7AEaPpZ7E52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5" y="4518401"/>
            <a:ext cx="2432548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6248400"/>
            <a:ext cx="1143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Pantheon</a:t>
            </a:r>
          </a:p>
        </p:txBody>
      </p: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restock.com/4280000-4289999/4283569-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4191000" cy="2862322"/>
          </a:xfrm>
          <a:prstGeom prst="rect">
            <a:avLst/>
          </a:prstGeom>
          <a:solidFill>
            <a:srgbClr val="62626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Gabriola" pitchFamily="82" charset="0"/>
              </a:rPr>
              <a:t>1452 – 1519 A.D.</a:t>
            </a:r>
          </a:p>
          <a:p>
            <a:pPr>
              <a:buFont typeface="Wingdings" pitchFamily="2" charset="2"/>
              <a:buChar char="v"/>
            </a:pPr>
            <a:r>
              <a:rPr lang="en-US" sz="2400" b="1" u="sng" dirty="0">
                <a:solidFill>
                  <a:srgbClr val="FFDD7D"/>
                </a:solidFill>
                <a:latin typeface="Gabriola" pitchFamily="82" charset="0"/>
              </a:rPr>
              <a:t>Genius of invention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Gabriola" pitchFamily="82" charset="0"/>
              </a:rPr>
              <a:t>Dissected corpses to learn how muscles &amp; bones worked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Gabriola" pitchFamily="82" charset="0"/>
              </a:rPr>
              <a:t>Portrait, </a:t>
            </a:r>
            <a:r>
              <a:rPr lang="en-US" sz="3600" b="1" u="sng" dirty="0">
                <a:solidFill>
                  <a:srgbClr val="FFDD7D"/>
                </a:solidFill>
                <a:latin typeface="Gabriola" pitchFamily="82" charset="0"/>
              </a:rPr>
              <a:t>Mona Lisa 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Gabriola" pitchFamily="82" charset="0"/>
              </a:rPr>
              <a:t>– mysterious smile, still baffling – one of most recognized paintings of all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6198" y="135553"/>
            <a:ext cx="1600200" cy="48936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481F67"/>
                </a:solidFill>
                <a:latin typeface="Gabriola" pitchFamily="82" charset="0"/>
              </a:rPr>
              <a:t>Studied botany, anatomy, optics, music, architecture, engineering</a:t>
            </a:r>
          </a:p>
          <a:p>
            <a:endParaRPr lang="en-US" sz="2400" b="1" dirty="0">
              <a:solidFill>
                <a:srgbClr val="481F67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481F67"/>
                </a:solidFill>
                <a:latin typeface="Gabriola" pitchFamily="82" charset="0"/>
              </a:rPr>
              <a:t>Designed flying machines, parachutes, submarines &amp; much more</a:t>
            </a:r>
          </a:p>
        </p:txBody>
      </p:sp>
      <p:pic>
        <p:nvPicPr>
          <p:cNvPr id="6" name="Picture 8" descr="http://mrkash.com/images/monal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330" y="238036"/>
            <a:ext cx="2286340" cy="3508896"/>
          </a:xfrm>
          <a:prstGeom prst="rect">
            <a:avLst/>
          </a:prstGeom>
          <a:noFill/>
        </p:spPr>
      </p:pic>
      <p:pic>
        <p:nvPicPr>
          <p:cNvPr id="31746" name="Picture 2" descr="http://www.freewebs.com/sheilaberna/My%20Projects%20on%20Famous%20Painters/Leonardo%20da%20Vinci/The%20Vitruvian%20Man%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24325"/>
            <a:ext cx="1909946" cy="25050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6400800"/>
            <a:ext cx="18288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Vitruvian Man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2683" y="3032453"/>
            <a:ext cx="129540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Mona Lisa</a:t>
            </a:r>
          </a:p>
        </p:txBody>
      </p:sp>
      <p:pic>
        <p:nvPicPr>
          <p:cNvPr id="31748" name="Picture 4" descr="http://www.leonardodavincisinventions.com/wp-content/uploads/2012/02/Da-Vinci-gli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6198" y="5508131"/>
            <a:ext cx="1524000" cy="1169323"/>
          </a:xfrm>
          <a:prstGeom prst="rect">
            <a:avLst/>
          </a:prstGeom>
          <a:noFill/>
        </p:spPr>
      </p:pic>
      <p:pic>
        <p:nvPicPr>
          <p:cNvPr id="31752" name="Picture 8" descr="http://timnovate.files.wordpress.com/2008/05/vinciwdm2704_468x4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114800"/>
            <a:ext cx="2095500" cy="2055202"/>
          </a:xfrm>
          <a:prstGeom prst="rect">
            <a:avLst/>
          </a:prstGeom>
          <a:noFill/>
        </p:spPr>
      </p:pic>
      <p:pic>
        <p:nvPicPr>
          <p:cNvPr id="13" name="Picture 6" descr="http://blog.best-bookings.com/en/files/2011/11/leonardo-da-vinc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1402" y="5011696"/>
            <a:ext cx="1734130" cy="1158306"/>
          </a:xfrm>
          <a:prstGeom prst="rect">
            <a:avLst/>
          </a:prstGeom>
          <a:noFill/>
        </p:spPr>
      </p:pic>
      <p:pic>
        <p:nvPicPr>
          <p:cNvPr id="14" name="Picture 6" descr="http://www.degaston.org/pics/09%2010%2014-25%20Italy%20from%20Mogilyov,%207%20countries/11%20Florence/gerberhaus_scroll.%20TRANSP%20%20gif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675" y="3220720"/>
            <a:ext cx="2819401" cy="685800"/>
          </a:xfrm>
          <a:prstGeom prst="rect">
            <a:avLst/>
          </a:prstGeom>
          <a:noFill/>
        </p:spPr>
      </p:pic>
      <p:pic>
        <p:nvPicPr>
          <p:cNvPr id="15" name="Picture 6" descr="http://www.degaston.org/pics/09%2010%2014-25%20Italy%20from%20Mogilyov,%207%20countries/11%20Florence/gerberhaus_scroll.%20TRANSP%20%20gif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5943600"/>
            <a:ext cx="2972376" cy="685800"/>
          </a:xfrm>
          <a:prstGeom prst="rect">
            <a:avLst/>
          </a:prstGeom>
          <a:noFill/>
        </p:spPr>
      </p:pic>
      <p:pic>
        <p:nvPicPr>
          <p:cNvPr id="16" name="Picture 14" descr="http://0.static.wix.com/media/b197fd_a40c12518e5f82ead18c7b3bf17e86d0.gif_5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28600" y="-381000"/>
            <a:ext cx="5257800" cy="167685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0"/>
            <a:ext cx="3276600" cy="707886"/>
          </a:xfrm>
          <a:prstGeom prst="rect">
            <a:avLst/>
          </a:prstGeom>
          <a:noFill/>
          <a:ln w="38100"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D1341"/>
                </a:solidFill>
                <a:latin typeface="Gabriola" pitchFamily="82" charset="0"/>
              </a:rPr>
              <a:t>Leonardo da Vinci</a:t>
            </a:r>
          </a:p>
        </p:txBody>
      </p:sp>
      <p:pic>
        <p:nvPicPr>
          <p:cNvPr id="5122" name="Picture 2" descr="http://t3.gstatic.com/images?q=tbn:ANd9GcQG8SDqz91gbADz1fiXN42tQnfWx85Nbs5abEftJ2aNPGxdCKeuH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46" y="4267118"/>
            <a:ext cx="1592888" cy="236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reamstime.com/decorative-renaissance-background-thumb8049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4" descr="http://0.static.wix.com/media/b197fd_a40c12518e5f82ead18c7b3bf17e86d0.gif_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6400800" cy="20413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Gabriola" pitchFamily="82" charset="0"/>
              </a:rPr>
              <a:t>Michelangelo Buonarroti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2743200" cy="48320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Gabriola" pitchFamily="82" charset="0"/>
              </a:rPr>
              <a:t>1475 – 1564 A.D.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Gabriola" pitchFamily="82" charset="0"/>
              </a:rPr>
              <a:t>Sculptor, engineer, painter, architect, &amp; poet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Gabriola" pitchFamily="82" charset="0"/>
              </a:rPr>
              <a:t>Called “melancholy genius” – reflected personal struggles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Gabriola" pitchFamily="82" charset="0"/>
              </a:rPr>
              <a:t>Created sculptures of David &amp; the Pieta in his twenties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Gabriola" pitchFamily="82" charset="0"/>
              </a:rPr>
              <a:t>Rival of da Vinci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304800"/>
            <a:ext cx="2819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Painted ceiling &amp; murals of Sistine Chapel, Vatican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Designed St. Peter’s Cathedral, Vatican, Rome</a:t>
            </a:r>
          </a:p>
        </p:txBody>
      </p:sp>
      <p:pic>
        <p:nvPicPr>
          <p:cNvPr id="30722" name="Picture 2" descr="http://www.colindixonphotography.com/images/FAA/Michaelangelo's%20David,%20Signoria,%20Flo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447800"/>
            <a:ext cx="2209800" cy="2853242"/>
          </a:xfrm>
          <a:prstGeom prst="rect">
            <a:avLst/>
          </a:prstGeom>
          <a:noFill/>
        </p:spPr>
      </p:pic>
      <p:pic>
        <p:nvPicPr>
          <p:cNvPr id="30724" name="Picture 4" descr="http://www.aug.edu/augusta/iconography/sanPietro/pietaMichelange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191000"/>
            <a:ext cx="2241176" cy="2209800"/>
          </a:xfrm>
          <a:prstGeom prst="rect">
            <a:avLst/>
          </a:prstGeom>
          <a:noFill/>
        </p:spPr>
      </p:pic>
      <p:pic>
        <p:nvPicPr>
          <p:cNvPr id="30726" name="Picture 6" descr="http://media.smithsonianmag.com/images/The-Creation-of-Adam-Michelangelo-6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057400"/>
            <a:ext cx="3526028" cy="1676400"/>
          </a:xfrm>
          <a:prstGeom prst="rect">
            <a:avLst/>
          </a:prstGeom>
          <a:noFill/>
        </p:spPr>
      </p:pic>
      <p:pic>
        <p:nvPicPr>
          <p:cNvPr id="30730" name="Picture 10" descr="http://romeitaly.ca/images/stpetersdo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495800"/>
            <a:ext cx="2057400" cy="1788856"/>
          </a:xfrm>
          <a:prstGeom prst="rect">
            <a:avLst/>
          </a:prstGeom>
          <a:noFill/>
        </p:spPr>
      </p:pic>
      <p:pic>
        <p:nvPicPr>
          <p:cNvPr id="12" name="Picture 8" descr="http://www.teslasociety.com/pictures/sisti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3733800"/>
            <a:ext cx="1387072" cy="19716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0" y="3810000"/>
            <a:ext cx="762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David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6172200"/>
            <a:ext cx="2286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The Pieta (Jesus w/his mother Mary)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0400" y="3429000"/>
            <a:ext cx="18288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“Birth of Adam”, Sistine Chapel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1800" y="6248400"/>
            <a:ext cx="19812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St Peter’s Cathedral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0200" y="5181600"/>
            <a:ext cx="152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Sistine Chapel ceiling 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umbs.dreamstime.com/thumb_347/1229974398aF645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4" descr="http://0.static.wix.com/media/b197fd_a40c12518e5f82ead18c7b3bf17e86d0.gif_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3886200" cy="20413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457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Gabriola" pitchFamily="82" charset="0"/>
              </a:rPr>
              <a:t>Raphael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95021"/>
            <a:ext cx="3200400" cy="452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Gabriola" pitchFamily="82" charset="0"/>
              </a:rPr>
              <a:t>A few years younger than Michelangelo  (1483 – 1520 A.D.)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632523"/>
                </a:solidFill>
                <a:latin typeface="Gabriola" pitchFamily="82" charset="0"/>
              </a:rPr>
              <a:t>Admired for artistic talent &amp; “his sweet &amp; gracious nature”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Gabriola" pitchFamily="82" charset="0"/>
              </a:rPr>
              <a:t>Blended classical &amp; Christian styles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Best know for portrayals of Madonna, mother of Jesus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Gabriola" pitchFamily="82" charset="0"/>
              </a:rPr>
              <a:t>Painting, “The School of Athens”, featured imaginary gathering Plato, Aristotle, &amp; Averroes</a:t>
            </a:r>
          </a:p>
        </p:txBody>
      </p:sp>
      <p:pic>
        <p:nvPicPr>
          <p:cNvPr id="6" name="Picture 6" descr="http://www.degaston.org/pics/09%2010%2014-25%20Italy%20from%20Mogilyov,%207%20countries/11%20Florence/gerberhaus_scroll.%20TRANSP%20%20gi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943600"/>
            <a:ext cx="2972376" cy="685800"/>
          </a:xfrm>
          <a:prstGeom prst="rect">
            <a:avLst/>
          </a:prstGeom>
          <a:noFill/>
        </p:spPr>
      </p:pic>
      <p:pic>
        <p:nvPicPr>
          <p:cNvPr id="29700" name="Picture 4" descr="http://www.robinurton.com/history/Renaissance/RaphSed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066800"/>
            <a:ext cx="2647950" cy="2666468"/>
          </a:xfrm>
          <a:prstGeom prst="rect">
            <a:avLst/>
          </a:prstGeom>
          <a:noFill/>
        </p:spPr>
      </p:pic>
      <p:pic>
        <p:nvPicPr>
          <p:cNvPr id="9" name="Picture 2" descr="http://t0.gstatic.com/images?q=tbn:ANd9GcTnDacugd-rd4LOYo5EbJ8UDqnk6yvZ_6ES9D0X-t1125eCVFHOLFJz0BV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81000"/>
            <a:ext cx="1924050" cy="2381250"/>
          </a:xfrm>
          <a:prstGeom prst="rect">
            <a:avLst/>
          </a:prstGeom>
          <a:noFill/>
        </p:spPr>
      </p:pic>
      <p:pic>
        <p:nvPicPr>
          <p:cNvPr id="10" name="Picture 6" descr="http://www.degaston.org/pics/09%2010%2014-25%20Italy%20from%20Mogilyov,%207%20countries/11%20Florence/gerberhaus_scroll.%20TRANSP%20%20gi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8600"/>
            <a:ext cx="2972376" cy="685800"/>
          </a:xfrm>
          <a:prstGeom prst="rect">
            <a:avLst/>
          </a:prstGeom>
          <a:noFill/>
        </p:spPr>
      </p:pic>
      <p:pic>
        <p:nvPicPr>
          <p:cNvPr id="29706" name="Picture 10" descr="http://www.christusrex.org/www1/stanzas/As-Scho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886200"/>
            <a:ext cx="3886200" cy="2777998"/>
          </a:xfrm>
          <a:prstGeom prst="rect">
            <a:avLst/>
          </a:prstGeom>
          <a:noFill/>
        </p:spPr>
      </p:pic>
      <p:pic>
        <p:nvPicPr>
          <p:cNvPr id="14" name="Picture 8" descr="http://www.postercheckout.com/PrintImagesNew/CLI/NCN369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2819401"/>
            <a:ext cx="1524000" cy="17411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reamstime.com/floral-design-element-vintage-style-thumb26459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3886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Gabriola" pitchFamily="82" charset="0"/>
              </a:rPr>
              <a:t>Machiavelli’s, “The Prince”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4114800" cy="48936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bg1"/>
                </a:solidFill>
                <a:latin typeface="Gabriola" pitchFamily="82" charset="0"/>
              </a:rPr>
              <a:t>A guide for rulers: how to gain &amp; maintain power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abriola" pitchFamily="82" charset="0"/>
              </a:rPr>
              <a:t>Not by high ideals but by ruthless behavior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bg1"/>
                </a:solidFill>
                <a:latin typeface="Gabriola" pitchFamily="82" charset="0"/>
              </a:rPr>
              <a:t>The end justifies the means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abriola" pitchFamily="82" charset="0"/>
              </a:rPr>
              <a:t>Do whatever it takes to achieve goal: lie, cheat, steal, etc. 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bg1"/>
                </a:solidFill>
                <a:latin typeface="Gabriola" pitchFamily="82" charset="0"/>
              </a:rPr>
              <a:t>Later students of </a:t>
            </a:r>
            <a:r>
              <a:rPr lang="en-US" sz="2600" b="1">
                <a:solidFill>
                  <a:schemeClr val="bg1"/>
                </a:solidFill>
                <a:latin typeface="Gabriola" pitchFamily="82" charset="0"/>
              </a:rPr>
              <a:t>government say he </a:t>
            </a:r>
            <a:r>
              <a:rPr lang="en-US" sz="2600" b="1" dirty="0">
                <a:solidFill>
                  <a:schemeClr val="bg1"/>
                </a:solidFill>
                <a:latin typeface="Gabriola" pitchFamily="82" charset="0"/>
              </a:rPr>
              <a:t>provided realistic look at politics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abriola" pitchFamily="82" charset="0"/>
              </a:rPr>
              <a:t>Raises important ethical issues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bg1"/>
                </a:solidFill>
                <a:latin typeface="Gabriola" pitchFamily="82" charset="0"/>
              </a:rPr>
              <a:t>Hmmmm. .... Think about our presidential election …. see any of that?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5791200"/>
            <a:ext cx="3200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Gabriola" pitchFamily="82" charset="0"/>
              </a:rPr>
              <a:t>Machiavellian now means – deceit in politics</a:t>
            </a:r>
          </a:p>
        </p:txBody>
      </p:sp>
      <p:pic>
        <p:nvPicPr>
          <p:cNvPr id="28678" name="Picture 6" descr="http://3.bp.blogspot.com/_DVFl8ZPKJso/TOtteQX8-bI/AAAAAAAACA4/TmEqG6GIoUU/s400/machiavelli+quo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3810000" cy="2686051"/>
          </a:xfrm>
          <a:prstGeom prst="rect">
            <a:avLst/>
          </a:prstGeom>
          <a:noFill/>
        </p:spPr>
      </p:pic>
      <p:pic>
        <p:nvPicPr>
          <p:cNvPr id="28680" name="Picture 8" descr="http://4.bp.blogspot.com/_qyhZ9_eXCHM/S7Za6D0fSgI/AAAAAAAAE7I/aBEnrHKzdJQ/s1600/Machiavel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971800"/>
            <a:ext cx="3581400" cy="2682722"/>
          </a:xfrm>
          <a:prstGeom prst="rect">
            <a:avLst/>
          </a:prstGeom>
          <a:noFill/>
        </p:spPr>
      </p:pic>
      <p:pic>
        <p:nvPicPr>
          <p:cNvPr id="28682" name="Picture 10" descr="http://t2.gstatic.com/images?q=tbn:ANd9GcQK4pEQYkKL4ToqzoBXPqCwL2h6LPC_m4grG8DHJn6PBHMBD1E19_WVVMn4h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971800"/>
            <a:ext cx="1704975" cy="26860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reamstime.com/background-with-light-renaissance-ornament-thumb8049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850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5562600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Gabriola" pitchFamily="82" charset="0"/>
              </a:rPr>
              <a:t>Renaissance in the North: Ch 13, Sec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3124200" cy="48320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u="sng" dirty="0">
                <a:latin typeface="Gabriola" pitchFamily="82" charset="0"/>
              </a:rPr>
              <a:t>Printing Revolution</a:t>
            </a:r>
            <a:r>
              <a:rPr lang="en-US" sz="2400" b="1" dirty="0">
                <a:latin typeface="Gabriola" pitchFamily="82" charset="0"/>
              </a:rPr>
              <a:t>: 1455, </a:t>
            </a:r>
            <a:r>
              <a:rPr lang="en-US" sz="3200" b="1" u="sng" dirty="0">
                <a:latin typeface="Gabriola" pitchFamily="82" charset="0"/>
              </a:rPr>
              <a:t>Johann Gutenberg</a:t>
            </a:r>
            <a:r>
              <a:rPr lang="en-US" sz="2400" b="1" dirty="0">
                <a:latin typeface="Gabriola" pitchFamily="82" charset="0"/>
              </a:rPr>
              <a:t>, Mainz, Germany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Printed 1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st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complete Christian Bible using 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movable type: printing press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Gabriola" pitchFamily="82" charset="0"/>
              </a:rPr>
              <a:t>Before, had to be copied by hand-very expensive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Now, can make books much faster, less expensive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Gabriola" pitchFamily="82" charset="0"/>
              </a:rPr>
              <a:t>More can now read – education increases</a:t>
            </a:r>
          </a:p>
        </p:txBody>
      </p:sp>
      <p:pic>
        <p:nvPicPr>
          <p:cNvPr id="27650" name="Picture 2" descr="http://www.sciencephoto.com/image/362940/large/V2900060-Johann_Gutenberg_s_printing_press,_1450s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895600"/>
            <a:ext cx="5048250" cy="3629025"/>
          </a:xfrm>
          <a:prstGeom prst="rect">
            <a:avLst/>
          </a:prstGeom>
          <a:noFill/>
        </p:spPr>
      </p:pic>
      <p:pic>
        <p:nvPicPr>
          <p:cNvPr id="27652" name="Picture 4" descr="http://upload.wikimedia.org/wikipedia/commons/c/c6/Metal_movable_type_ed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"/>
            <a:ext cx="3020393" cy="1933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3600" y="2209800"/>
            <a:ext cx="28194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DD7D"/>
                </a:solidFill>
              </a:rPr>
              <a:t>Movable type – individual letters can be moved around</a:t>
            </a:r>
          </a:p>
        </p:txBody>
      </p:sp>
      <p:pic>
        <p:nvPicPr>
          <p:cNvPr id="27654" name="Picture 6" descr="http://www.psymon.com/incunabula/milestones/images/gutenberg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066800"/>
            <a:ext cx="1400528" cy="1634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dreamstime.com/renaissance-background-thumb7632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1" y="-1142998"/>
            <a:ext cx="6857998" cy="9144004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304800"/>
            <a:ext cx="7772400" cy="1143000"/>
          </a:xfrm>
          <a:prstGeom prst="rect">
            <a:avLst/>
          </a:prstGeom>
          <a:solidFill>
            <a:srgbClr val="FFE18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02000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Breakdown of the Medieval Social Order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602000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524000"/>
            <a:ext cx="3429000" cy="3429000"/>
          </a:xfrm>
          <a:prstGeom prst="rect">
            <a:avLst/>
          </a:prstGeom>
          <a:solidFill>
            <a:srgbClr val="3E1500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D765"/>
                </a:solidFill>
                <a:effectLst/>
                <a:uLnTx/>
                <a:uFillTx/>
                <a:latin typeface="Gabriola" pitchFamily="82" charset="0"/>
              </a:rPr>
              <a:t>Great Chain of Being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D765"/>
              </a:solidFill>
              <a:effectLst/>
              <a:uLnTx/>
              <a:uFillTx/>
              <a:latin typeface="Gabriola" pitchFamily="82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765"/>
                </a:solidFill>
                <a:effectLst/>
                <a:uLnTx/>
                <a:uFillTx/>
                <a:latin typeface="Gabriola" pitchFamily="82" charset="0"/>
              </a:rPr>
              <a:t>God..Angels…Clergy…then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765"/>
                </a:solidFill>
                <a:effectLst/>
                <a:uLnTx/>
                <a:uFillTx/>
                <a:latin typeface="Gabriola" pitchFamily="82" charset="0"/>
              </a:rPr>
              <a:t>Kings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765"/>
                </a:solidFill>
                <a:effectLst/>
                <a:uLnTx/>
                <a:uFillTx/>
                <a:latin typeface="Gabriola" pitchFamily="82" charset="0"/>
              </a:rPr>
              <a:t>Nobles and Knights</a:t>
            </a:r>
          </a:p>
          <a:p>
            <a:pPr marL="1371600" marR="0" lvl="3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765"/>
                </a:solidFill>
                <a:effectLst/>
                <a:uLnTx/>
                <a:uFillTx/>
                <a:latin typeface="Gabriola" pitchFamily="82" charset="0"/>
              </a:rPr>
              <a:t>Merchants and Artisans</a:t>
            </a:r>
          </a:p>
          <a:p>
            <a:pPr marL="1828800" marR="0" lvl="4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765"/>
                </a:solidFill>
                <a:effectLst/>
                <a:uLnTx/>
                <a:uFillTx/>
                <a:latin typeface="Gabriola" pitchFamily="82" charset="0"/>
              </a:rPr>
              <a:t>Peasants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D765"/>
                </a:solidFill>
                <a:effectLst/>
                <a:uLnTx/>
                <a:uFillTx/>
                <a:latin typeface="Gabriola" pitchFamily="82" charset="0"/>
              </a:rPr>
              <a:t>Serfs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876800" y="1676400"/>
            <a:ext cx="3810000" cy="4800600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02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People were used to having a specific place in society - at least they knew what to expect……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278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we will learn about the great  things that happened because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A278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 of the Renaissance 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rgbClr val="602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and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02000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some of the bad things  that happened because people reacted badly to change &amp; could not accept new ideas or ways of living.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02000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505200"/>
            <a:ext cx="2525957" cy="2286000"/>
          </a:xfrm>
          <a:prstGeom prst="rect">
            <a:avLst/>
          </a:prstGeom>
          <a:noFill/>
          <a:ln/>
        </p:spPr>
      </p:pic>
      <p:pic>
        <p:nvPicPr>
          <p:cNvPr id="12292" name="Picture 4" descr="http://www.uncommonhelp.me/images/uploads/stop-panic-attac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029200"/>
            <a:ext cx="1368250" cy="14001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reamstime.com/decorative-renaissance-background-thumb7724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2895600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Gabriola" pitchFamily="82" charset="0"/>
              </a:rPr>
              <a:t>Flemish Painters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3276600" cy="19082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FDD7D"/>
                </a:solidFill>
              </a:rPr>
              <a:t>1400s Jan van Eyck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DD7D"/>
                </a:solidFill>
                <a:latin typeface="Gabriola" pitchFamily="82" charset="0"/>
              </a:rPr>
              <a:t>Painted townspeople, peasants, religious scenes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DD7D"/>
                </a:solidFill>
                <a:latin typeface="Gabriola" pitchFamily="82" charset="0"/>
              </a:rPr>
              <a:t>Vibrant colors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3886200"/>
            <a:ext cx="3276600" cy="227754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/>
              <a:t>Late 1400s Durer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Gabriola" pitchFamily="82" charset="0"/>
              </a:rPr>
              <a:t>Engraving design on metal plate with acid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Gabriola" pitchFamily="82" charset="0"/>
              </a:rPr>
              <a:t>Use plate to make prints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Gabriola" pitchFamily="82" charset="0"/>
              </a:rPr>
              <a:t>Portray religious upheaval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47106" name="Picture 2" descr="http://www.artunframed.com/images/1vaneyck/eyck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2785580" cy="3810000"/>
          </a:xfrm>
          <a:prstGeom prst="rect">
            <a:avLst/>
          </a:prstGeom>
          <a:noFill/>
        </p:spPr>
      </p:pic>
      <p:pic>
        <p:nvPicPr>
          <p:cNvPr id="47108" name="Picture 4" descr="http://cultured.com/images/image_files/2864/6280_o_peter_paul_rub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9200"/>
            <a:ext cx="4267200" cy="24086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43400" y="304800"/>
            <a:ext cx="3276600" cy="126188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1600s Rubens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Gabriola" pitchFamily="82" charset="0"/>
              </a:rPr>
              <a:t>Painted  about mythology, Bible, classical history</a:t>
            </a:r>
          </a:p>
        </p:txBody>
      </p:sp>
      <p:pic>
        <p:nvPicPr>
          <p:cNvPr id="47110" name="Picture 6" descr="http://srufaculty.sru.edu/david.dailey/DurerFac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495800"/>
            <a:ext cx="2305050" cy="218610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96200" y="1066800"/>
            <a:ext cx="9906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Medusa</a:t>
            </a:r>
          </a:p>
        </p:txBody>
      </p:sp>
    </p:spTree>
  </p:cSld>
  <p:clrMapOvr>
    <a:masterClrMapping/>
  </p:clrMapOvr>
  <p:transition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humbs.dreamstime.com/thumb_352/1231432919dAn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3810000" cy="63709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Gabriola" pitchFamily="82" charset="0"/>
              </a:rPr>
              <a:t>Erasmus: </a:t>
            </a:r>
          </a:p>
          <a:p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Gabriola" pitchFamily="82" charset="0"/>
              </a:rPr>
              <a:t>Making Humanism Popular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Gabriola" pitchFamily="82" charset="0"/>
              </a:rPr>
              <a:t>Dutch priest, born 1466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Gabriola" pitchFamily="82" charset="0"/>
              </a:rPr>
              <a:t>Most important scholar of the age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Gabriola" pitchFamily="82" charset="0"/>
              </a:rPr>
              <a:t>Produced new Greek edition of Bible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Gabriola" pitchFamily="82" charset="0"/>
              </a:rPr>
              <a:t>Spread Renaissance humanism to wider public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Gabriola" pitchFamily="82" charset="0"/>
              </a:rPr>
              <a:t>Translated Bible into vernacular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Gabriola" pitchFamily="82" charset="0"/>
              </a:rPr>
              <a:t>Each individual should be open- minded, educated &amp; show good will to others</a:t>
            </a:r>
          </a:p>
        </p:txBody>
      </p:sp>
      <p:pic>
        <p:nvPicPr>
          <p:cNvPr id="46084" name="Picture 4" descr="http://www.library.georgetown.edu/dept/speccoll/treasures/Images/jpg/erasm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343400"/>
            <a:ext cx="3238500" cy="2281671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thumb/3/30/Holbein-erasmus.jpg/220px-Holbein-erasm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04799"/>
            <a:ext cx="2964694" cy="41910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dreamstime.com/renaissance-background-thumb7632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1" y="-1142998"/>
            <a:ext cx="6857998" cy="91440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3657600" cy="5078313"/>
          </a:xfrm>
          <a:prstGeom prst="rect">
            <a:avLst/>
          </a:prstGeom>
          <a:solidFill>
            <a:srgbClr val="FFDD7D"/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57221F"/>
                </a:solidFill>
                <a:latin typeface="Gabriola" pitchFamily="82" charset="0"/>
              </a:rPr>
              <a:t>Sir </a:t>
            </a:r>
            <a:r>
              <a:rPr lang="en-US" sz="4000" b="1" u="sng">
                <a:solidFill>
                  <a:srgbClr val="57221F"/>
                </a:solidFill>
                <a:latin typeface="Gabriola" pitchFamily="82" charset="0"/>
              </a:rPr>
              <a:t>Thomas More</a:t>
            </a:r>
            <a:endParaRPr lang="en-US" sz="4000" b="1" u="sng" dirty="0">
              <a:solidFill>
                <a:srgbClr val="57221F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endParaRPr lang="en-US" sz="2400" b="1" dirty="0">
              <a:solidFill>
                <a:srgbClr val="57221F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rgbClr val="57221F"/>
                </a:solidFill>
                <a:latin typeface="Gabriola" pitchFamily="82" charset="0"/>
              </a:rPr>
              <a:t>English humanist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rgbClr val="57221F"/>
                </a:solidFill>
                <a:latin typeface="Gabriola" pitchFamily="82" charset="0"/>
              </a:rPr>
              <a:t>Pressed for social reforms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rgbClr val="57221F"/>
                </a:solidFill>
                <a:latin typeface="Gabriola" pitchFamily="82" charset="0"/>
              </a:rPr>
              <a:t>Wrote </a:t>
            </a:r>
            <a:r>
              <a:rPr lang="en-US" sz="2600" b="1" u="sng" dirty="0">
                <a:latin typeface="Gabriola" pitchFamily="82" charset="0"/>
              </a:rPr>
              <a:t>UTOPIA</a:t>
            </a:r>
            <a:r>
              <a:rPr lang="en-US" sz="2600" b="1" dirty="0">
                <a:solidFill>
                  <a:srgbClr val="57221F"/>
                </a:solidFill>
                <a:latin typeface="Gabriola" pitchFamily="82" charset="0"/>
              </a:rPr>
              <a:t>, describes ideal society, everyone lives in peace &amp; harmony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rgbClr val="57221F"/>
                </a:solidFill>
                <a:latin typeface="Gabriola" pitchFamily="82" charset="0"/>
              </a:rPr>
              <a:t>No one is idle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rgbClr val="57221F"/>
                </a:solidFill>
                <a:latin typeface="Gabriola" pitchFamily="82" charset="0"/>
              </a:rPr>
              <a:t>All are educated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rgbClr val="57221F"/>
                </a:solidFill>
                <a:latin typeface="Gabriola" pitchFamily="82" charset="0"/>
              </a:rPr>
              <a:t>Today, </a:t>
            </a:r>
            <a:r>
              <a:rPr lang="en-US" sz="2600" b="1" u="sng" dirty="0">
                <a:latin typeface="Gabriola" pitchFamily="82" charset="0"/>
              </a:rPr>
              <a:t>UTOPIAN </a:t>
            </a:r>
            <a:r>
              <a:rPr lang="en-US" sz="2600" b="1" dirty="0">
                <a:solidFill>
                  <a:srgbClr val="57221F"/>
                </a:solidFill>
                <a:latin typeface="Gabriola" pitchFamily="82" charset="0"/>
              </a:rPr>
              <a:t>describes any ideal society (which is ultimately impractical – doesn’t work)</a:t>
            </a:r>
          </a:p>
        </p:txBody>
      </p:sp>
      <p:pic>
        <p:nvPicPr>
          <p:cNvPr id="45060" name="Picture 4" descr="http://4.bp.blogspot.com/_y9fP4HfoxJk/TS97RBlB58I/AAAAAAAABVY/nFtRPEIb-H4/s1600/ut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971800"/>
            <a:ext cx="2743200" cy="2066925"/>
          </a:xfrm>
          <a:prstGeom prst="rect">
            <a:avLst/>
          </a:prstGeom>
          <a:noFill/>
        </p:spPr>
      </p:pic>
      <p:pic>
        <p:nvPicPr>
          <p:cNvPr id="6" name="Picture 2" descr="http://billtammeus.typepad.com/.a/6a00d834515f9b69e2017742f46732970d-32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1000"/>
            <a:ext cx="2537460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19600" y="4191000"/>
            <a:ext cx="1981200" cy="2031325"/>
          </a:xfrm>
          <a:prstGeom prst="rect">
            <a:avLst/>
          </a:prstGeom>
          <a:solidFill>
            <a:srgbClr val="FFDD7D"/>
          </a:solidFill>
          <a:ln w="38100">
            <a:solidFill>
              <a:schemeClr val="bg2">
                <a:lumMod val="1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“You wouldn't abandon ship in a storm just because you couldn't control the winds.” </a:t>
            </a:r>
            <a:br>
              <a:rPr lang="en-US" dirty="0"/>
            </a:br>
            <a:r>
              <a:rPr lang="en-US" dirty="0"/>
              <a:t>― </a:t>
            </a:r>
            <a:r>
              <a:rPr lang="en-US" dirty="0">
                <a:hlinkClick r:id="rId5" action="ppaction://hlinkfile"/>
              </a:rPr>
              <a:t>Thomas More</a:t>
            </a:r>
            <a:r>
              <a:rPr lang="en-US" dirty="0"/>
              <a:t>, </a:t>
            </a:r>
            <a:r>
              <a:rPr lang="en-US" i="1" dirty="0">
                <a:hlinkClick r:id="rId6" action="ppaction://hlinkfile"/>
              </a:rPr>
              <a:t>Utopia</a:t>
            </a:r>
            <a:endParaRPr lang="en-US" dirty="0"/>
          </a:p>
        </p:txBody>
      </p:sp>
    </p:spTree>
  </p:cSld>
  <p:clrMapOvr>
    <a:masterClrMapping/>
  </p:clrMapOvr>
  <p:transition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restock.com/4280000-4289999/4283569-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3048000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</a:rPr>
              <a:t>Shakespeare Writes for all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228600"/>
            <a:ext cx="502920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English poet &amp; playwright</a:t>
            </a:r>
          </a:p>
          <a:p>
            <a:pPr>
              <a:buFont typeface="Wingdings" pitchFamily="2" charset="2"/>
              <a:buChar char="v"/>
            </a:pP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</a:rPr>
              <a:t>Towering figure of Renaissance</a:t>
            </a:r>
          </a:p>
          <a:p>
            <a:pPr>
              <a:buFont typeface="Wingdings" pitchFamily="2" charset="2"/>
              <a:buChar char="v"/>
            </a:pP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Between 1590 &amp; 1613 he wrote 37 plays – still performed today!</a:t>
            </a:r>
          </a:p>
          <a:p>
            <a:pPr>
              <a:buFont typeface="Wingdings" pitchFamily="2" charset="2"/>
              <a:buChar char="v"/>
            </a:pP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</a:rPr>
              <a:t>Expressed universal themes in everyday settings</a:t>
            </a:r>
          </a:p>
          <a:p>
            <a:pPr>
              <a:buFont typeface="Wingdings" pitchFamily="2" charset="2"/>
              <a:buChar char="v"/>
            </a:pP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Explores complexity of individual, feelings, thoughts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3429000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</a:rPr>
              <a:t>Everyday people can understand &amp; appreciate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Used vernacular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</a:rPr>
              <a:t>Love of words enriched English language – 1,700 new words appeared in his works!!!!</a:t>
            </a:r>
          </a:p>
        </p:txBody>
      </p:sp>
      <p:pic>
        <p:nvPicPr>
          <p:cNvPr id="44034" name="Picture 2" descr="http://www.rawstory.com/rs/wp-content/uploads/2011/06/Shakespeare_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00400"/>
            <a:ext cx="2857500" cy="3333750"/>
          </a:xfrm>
          <a:prstGeom prst="rect">
            <a:avLst/>
          </a:prstGeom>
          <a:noFill/>
        </p:spPr>
      </p:pic>
      <p:pic>
        <p:nvPicPr>
          <p:cNvPr id="44038" name="Picture 6" descr="http://theripariancorridor.com/wp-content/uploads/2011/11/Quill-In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581400"/>
            <a:ext cx="3271431" cy="2962276"/>
          </a:xfrm>
          <a:prstGeom prst="rect">
            <a:avLst/>
          </a:prstGeom>
          <a:noFill/>
        </p:spPr>
      </p:pic>
      <p:pic>
        <p:nvPicPr>
          <p:cNvPr id="44040" name="Picture 8" descr="http://richmondsfblog.com/images/haml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676400"/>
            <a:ext cx="2333157" cy="22955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reamstime.com/decorative-renaissance-background-thumb7724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24600" y="457200"/>
            <a:ext cx="2590800" cy="61247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003300"/>
                </a:solidFill>
                <a:latin typeface="Gabriola" pitchFamily="82" charset="0"/>
              </a:rPr>
              <a:t>Renaissance means “Rebirth”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003300"/>
                </a:solidFill>
                <a:latin typeface="Gabriola" pitchFamily="82" charset="0"/>
              </a:rPr>
              <a:t>Began 1300s, peaked around 1500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003300"/>
                </a:solidFill>
                <a:latin typeface="Gabriola" pitchFamily="82" charset="0"/>
              </a:rPr>
              <a:t>Transition from medieval times to early modern world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003300"/>
                </a:solidFill>
                <a:latin typeface="Gabriola" pitchFamily="82" charset="0"/>
              </a:rPr>
              <a:t>A time of creativity,&amp; changes in: social, economic, cultural, technology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003300"/>
                </a:solidFill>
                <a:latin typeface="Gabriola" pitchFamily="82" charset="0"/>
              </a:rPr>
              <a:t>Shift – agricultural to urban society</a:t>
            </a:r>
          </a:p>
        </p:txBody>
      </p:sp>
      <p:pic>
        <p:nvPicPr>
          <p:cNvPr id="13" name="Picture 14" descr="http://0.static.wix.com/media/b197fd_a40c12518e5f82ead18c7b3bf17e86d0.gif_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6400800" cy="204138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38200" y="381000"/>
            <a:ext cx="339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Gabriola" pitchFamily="82" charset="0"/>
              </a:rPr>
              <a:t>     Renaissance </a:t>
            </a:r>
            <a:r>
              <a:rPr lang="en-US" sz="3600" dirty="0">
                <a:latin typeface="Gabriola" pitchFamily="82" charset="0"/>
              </a:rPr>
              <a:t>in Italy</a:t>
            </a:r>
          </a:p>
        </p:txBody>
      </p:sp>
      <p:pic>
        <p:nvPicPr>
          <p:cNvPr id="2050" name="Picture 2" descr="http://www.bl.uk/learning/images/medieval/rurallife/harv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5" y="1383224"/>
            <a:ext cx="388932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lassconnection.s3.amazonaws.com/541/flashcards/2845541/jpg/lor113631963026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1" y="3733800"/>
            <a:ext cx="5346163" cy="226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orgs.odu.edu/oduifc/gallery_files/column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6325" y="1600200"/>
            <a:ext cx="1352550" cy="4895850"/>
          </a:xfrm>
          <a:prstGeom prst="rect">
            <a:avLst/>
          </a:prstGeom>
          <a:noFill/>
        </p:spPr>
      </p:pic>
      <p:pic>
        <p:nvPicPr>
          <p:cNvPr id="15" name="Picture 12" descr="http://www.tanyahanson.com/GIF_Scroll_to_Use_from_Ke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5108232"/>
            <a:ext cx="3886200" cy="889687"/>
          </a:xfrm>
          <a:prstGeom prst="rect">
            <a:avLst/>
          </a:prstGeom>
          <a:noFill/>
        </p:spPr>
      </p:pic>
      <p:pic>
        <p:nvPicPr>
          <p:cNvPr id="2054" name="Picture 6" descr="http://www.paradoxplace.com/Books/Covers%20Images/Art_&amp;_Architecture/500/Hartt-Renaissance-Art-BR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50" y="4581758"/>
            <a:ext cx="1388227" cy="19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reamstime.com/decorative-renaissance-background-thumb7724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8" name="Picture 12" descr="http://www.tanyahanson.com/GIF_Scroll_to_Use_from_K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0"/>
            <a:ext cx="3200400" cy="889687"/>
          </a:xfrm>
          <a:prstGeom prst="rect">
            <a:avLst/>
          </a:prstGeom>
          <a:noFill/>
        </p:spPr>
      </p:pic>
      <p:pic>
        <p:nvPicPr>
          <p:cNvPr id="1030" name="Picture 6" descr="http://alyssakeasling.files.wordpress.com/2012/04/italian_renaissance_ar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62555"/>
            <a:ext cx="22193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orgs.odu.edu/oduifc/gallery_files/column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8935" y="220846"/>
            <a:ext cx="1352550" cy="4895850"/>
          </a:xfrm>
          <a:prstGeom prst="rect">
            <a:avLst/>
          </a:prstGeom>
          <a:noFill/>
        </p:spPr>
      </p:pic>
      <p:pic>
        <p:nvPicPr>
          <p:cNvPr id="19" name="Picture 14" descr="http://0.static.wix.com/media/b197fd_a40c12518e5f82ead18c7b3bf17e86d0.gif_5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433" y="0"/>
            <a:ext cx="7972212" cy="4451304"/>
          </a:xfrm>
          <a:prstGeom prst="rect">
            <a:avLst/>
          </a:prstGeom>
          <a:noFill/>
        </p:spPr>
      </p:pic>
      <p:pic>
        <p:nvPicPr>
          <p:cNvPr id="20" name="Picture 14" descr="http://0.static.wix.com/media/b197fd_a40c12518e5f82ead18c7b3bf17e86d0.gif_5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665" y="-228600"/>
            <a:ext cx="6400800" cy="204138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051477" y="394813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abriola" pitchFamily="82" charset="0"/>
              </a:rPr>
              <a:t>Renaissance in Italy: Ch 13, Sec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15892" y="1434405"/>
            <a:ext cx="6132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briola" panose="04040605051002020D02" pitchFamily="82" charset="0"/>
              </a:rPr>
              <a:t>The Renaissance began in Italy because of: 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Gabriola" panose="04040605051002020D02" pitchFamily="82" charset="0"/>
              </a:rPr>
              <a:t>its central location and control of trade 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Gabriola" panose="04040605051002020D02" pitchFamily="82" charset="0"/>
              </a:rPr>
              <a:t>Wealth from trade supported artists &amp; scholars</a:t>
            </a:r>
            <a:endParaRPr lang="en-US" sz="2800" dirty="0"/>
          </a:p>
        </p:txBody>
      </p:sp>
      <p:pic>
        <p:nvPicPr>
          <p:cNvPr id="23" name="Picture 4" descr="http://i.guim.co.uk/static/w-700/h--/q-95/sys-images/Arts/Arts_/Pictures/2009/4/3/1238767742296/Week-in-art-Leonardo-da-V-0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40064"/>
            <a:ext cx="2582903" cy="322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mrbarbersocialstudies.com/Socialstudies/World_History_Chapter_19_files/Major%20Trading%20Cities%20Ma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724150" cy="3743325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38185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restock.com/4280000-4289999/4283569-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4267200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C894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</a:rPr>
              <a:t>Reawakened interest in Greek &amp; Roman classical learning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</a:rPr>
              <a:t>Medieval thinkers focused on religious thinking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</a:rPr>
              <a:t>Renaissance thinkers focused on human experience &amp; individual achievement</a:t>
            </a:r>
          </a:p>
        </p:txBody>
      </p:sp>
      <p:pic>
        <p:nvPicPr>
          <p:cNvPr id="1028" name="Picture 4" descr="http://3.bp.blogspot.com/_NLLo0ioX25M/SpaOKwcX7RI/AAAAAAAADLA/rbYm8VQzMIw/s400/21_big(Thinker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7200"/>
            <a:ext cx="3531870" cy="4572000"/>
          </a:xfrm>
          <a:prstGeom prst="rect">
            <a:avLst/>
          </a:prstGeom>
          <a:noFill/>
        </p:spPr>
      </p:pic>
      <p:pic>
        <p:nvPicPr>
          <p:cNvPr id="1030" name="Picture 6" descr="http://www.crystalinks.com/pl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2506980" cy="3581400"/>
          </a:xfrm>
          <a:prstGeom prst="rect">
            <a:avLst/>
          </a:prstGeom>
          <a:noFill/>
        </p:spPr>
      </p:pic>
      <p:pic>
        <p:nvPicPr>
          <p:cNvPr id="1032" name="Picture 8" descr="http://image.shutterstock.com/display_pic_with_logo/177808/177808,1209310533,6/stock-photo-stack-of-books-of-classical-ancient-greek-philosophers-11978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746" y="3733800"/>
            <a:ext cx="2174780" cy="2895600"/>
          </a:xfrm>
          <a:prstGeom prst="rect">
            <a:avLst/>
          </a:prstGeom>
          <a:noFill/>
        </p:spPr>
      </p:pic>
      <p:pic>
        <p:nvPicPr>
          <p:cNvPr id="1040" name="Picture 16" descr="http://www.decoratedporcelain.com/images/sinks/greek/greeksamp-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5257800"/>
            <a:ext cx="3276600" cy="12192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reamstime.com/decorative-renaissance-background-thumb8049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4876800" cy="2369880"/>
          </a:xfrm>
          <a:prstGeom prst="rect">
            <a:avLst/>
          </a:prstGeom>
          <a:solidFill>
            <a:srgbClr val="212121"/>
          </a:solidFill>
          <a:ln w="57150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>
                <a:solidFill>
                  <a:schemeClr val="bg1"/>
                </a:solidFill>
                <a:latin typeface="Gabriola" pitchFamily="82" charset="0"/>
              </a:rPr>
              <a:t>A spirit of adventure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Gabriola" pitchFamily="82" charset="0"/>
              </a:rPr>
              <a:t>To explore new worlds – seas &amp; skies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Gabriola" pitchFamily="82" charset="0"/>
              </a:rPr>
              <a:t>Writers &amp; artists = new forms &amp; techniques</a:t>
            </a:r>
          </a:p>
          <a:p>
            <a:endParaRPr lang="en-US" sz="2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5181600"/>
            <a:ext cx="6705600" cy="13542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itchFamily="82" charset="0"/>
              </a:rPr>
              <a:t>“To (man) it is granted to have whatever he chooses, to be whatever he wills”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Excitement expressed by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Pico della Mirandola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1486</a:t>
            </a:r>
          </a:p>
        </p:txBody>
      </p:sp>
      <p:pic>
        <p:nvPicPr>
          <p:cNvPr id="2052" name="Picture 4" descr="http://www.sometti.it/sito/components/com_virtuemart/shop_image/product/LA_PROFEZIA_DI_P_4def705c6a9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09600"/>
            <a:ext cx="3156856" cy="4191000"/>
          </a:xfrm>
          <a:prstGeom prst="rect">
            <a:avLst/>
          </a:prstGeom>
          <a:noFill/>
        </p:spPr>
      </p:pic>
      <p:pic>
        <p:nvPicPr>
          <p:cNvPr id="2054" name="Picture 6" descr="http://media.web.britannica.com/eb-media/95/96295-004-4ABE6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209800"/>
            <a:ext cx="1783080" cy="2057400"/>
          </a:xfrm>
          <a:prstGeom prst="rect">
            <a:avLst/>
          </a:prstGeom>
          <a:noFill/>
        </p:spPr>
      </p:pic>
      <p:pic>
        <p:nvPicPr>
          <p:cNvPr id="2060" name="Picture 12" descr="http://www.english-online.at/history/renaissance/painting-and-art-during-the-renaissanc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267200"/>
            <a:ext cx="1474557" cy="2162176"/>
          </a:xfrm>
          <a:prstGeom prst="rect">
            <a:avLst/>
          </a:prstGeom>
          <a:noFill/>
        </p:spPr>
      </p:pic>
      <p:pic>
        <p:nvPicPr>
          <p:cNvPr id="10" name="Picture 10" descr="http://wouts.wikispaces.com/file/view/Telescope.gif/33097125/221x286/Telescop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743200"/>
            <a:ext cx="1600199" cy="196832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umbs.dreamstime.com/thumb_347/1229974398aF645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http://www.mmdtkw.org/MedRom0928PetrarchLa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857625" cy="4924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69352" y="115373"/>
            <a:ext cx="4752975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Intellectual movement –   </a:t>
            </a:r>
          </a:p>
          <a:p>
            <a:pPr>
              <a:buFont typeface="Wingdings" pitchFamily="2" charset="2"/>
              <a:buChar char="v"/>
            </a:pP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Humanism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- </a:t>
            </a:r>
            <a:r>
              <a:rPr lang="en-US" sz="2400" b="1" dirty="0">
                <a:latin typeface="Gabriola" panose="04040605051002020D02" pitchFamily="82" charset="0"/>
              </a:rPr>
              <a:t>system of thought attaching prime importance to human rather than divine or supernatural matters.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Studied classical cultures of Greece &amp; Rome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Most were Christians, but, focused on worldly subjects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Believe education stimulates creativity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Emphasized grammar, 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rhetoric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 (the study of using language effectively), poetry and history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05400"/>
            <a:ext cx="5029200" cy="163121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Petrach 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– Florentine, 1300s</a:t>
            </a:r>
          </a:p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Early humanist, poet, scholar</a:t>
            </a:r>
          </a:p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Assembled library of Greek &amp; Roman manuscripts</a:t>
            </a:r>
          </a:p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Considered “father of humanism”</a:t>
            </a:r>
          </a:p>
        </p:txBody>
      </p:sp>
      <p:pic>
        <p:nvPicPr>
          <p:cNvPr id="3080" name="Picture 8" descr="http://upload.wikimedia.org/wikipedia/commons/thumb/5/54/Knight_academy_lecture_(Rosenborg_Palace).jpg/280px-Knight_academy_lecture_(Rosenborg_Palac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505596"/>
            <a:ext cx="2715363" cy="2123803"/>
          </a:xfrm>
          <a:prstGeom prst="rect">
            <a:avLst/>
          </a:prstGeom>
          <a:noFill/>
        </p:spPr>
      </p:pic>
      <p:pic>
        <p:nvPicPr>
          <p:cNvPr id="8" name="Picture 6" descr="http://www.degaston.org/pics/09%2010%2014-25%20Italy%20from%20Mogilyov,%207%20countries/11%20Florence/gerberhaus_scroll.%20TRANSP%20%20gif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085691"/>
            <a:ext cx="4419600" cy="101970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reamstime.com/floral-design-element-vintage-style-thumb26459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5472950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ITALY is the “Cradle of the Renaissance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” --- </a:t>
            </a:r>
            <a:r>
              <a:rPr lang="en-US" sz="2600" b="1" u="sng" dirty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WHY?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Italy’s location in Mediterranean Sea encouraged trade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Banking helped support trade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Provided wealth, fueling Italy’s Renaissance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2212" y="3799344"/>
            <a:ext cx="2286000" cy="26776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abriola" pitchFamily="82" charset="0"/>
              </a:rPr>
              <a:t>Carried goods &amp; new ideas</a:t>
            </a:r>
          </a:p>
          <a:p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abriola" pitchFamily="82" charset="0"/>
              </a:rPr>
              <a:t>Muslim scholars had preserved ancient knowledge</a:t>
            </a:r>
          </a:p>
        </p:txBody>
      </p:sp>
      <p:pic>
        <p:nvPicPr>
          <p:cNvPr id="4102" name="Picture 6" descr="http://www.learner.org/interactives/renaissance/images/actpic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943225" cy="3133726"/>
          </a:xfrm>
          <a:prstGeom prst="rect">
            <a:avLst/>
          </a:prstGeom>
          <a:noFill/>
        </p:spPr>
      </p:pic>
      <p:pic>
        <p:nvPicPr>
          <p:cNvPr id="4104" name="Picture 8" descr="http://www.allaboutgemstones.com/images/history_gem_trade_rou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99" y="2590800"/>
            <a:ext cx="5943596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reamstime.com/background-with-light-renaissance-ornament-thumb8049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507" cy="685800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5867400" cy="3262432"/>
          </a:xfrm>
          <a:prstGeom prst="rect">
            <a:avLst/>
          </a:prstGeom>
          <a:solidFill>
            <a:srgbClr val="763B00"/>
          </a:solidFill>
          <a:ln w="571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2"/>
                </a:solidFill>
                <a:latin typeface="Gabriola" pitchFamily="82" charset="0"/>
              </a:rPr>
              <a:t>Italy – independent city-states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2"/>
                </a:solidFill>
                <a:latin typeface="Gabriola" pitchFamily="82" charset="0"/>
              </a:rPr>
              <a:t>Each controlled by powerful family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2"/>
                </a:solidFill>
                <a:latin typeface="Gabriola" pitchFamily="82" charset="0"/>
              </a:rPr>
              <a:t>Powerful families were always vying for power</a:t>
            </a:r>
          </a:p>
          <a:p>
            <a:pPr>
              <a:buFont typeface="Wingdings" pitchFamily="2" charset="2"/>
              <a:buChar char="v"/>
            </a:pPr>
            <a:r>
              <a:rPr lang="en-US" sz="3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Medici Family </a:t>
            </a:r>
            <a:r>
              <a:rPr lang="en-US" sz="2800" b="1" dirty="0">
                <a:solidFill>
                  <a:schemeClr val="bg2"/>
                </a:solidFill>
                <a:latin typeface="Gabriola" pitchFamily="82" charset="0"/>
              </a:rPr>
              <a:t>controlled </a:t>
            </a:r>
            <a:r>
              <a:rPr lang="en-US" sz="3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Florence</a:t>
            </a:r>
            <a:r>
              <a:rPr lang="en-US" sz="2800" b="1" dirty="0">
                <a:solidFill>
                  <a:schemeClr val="bg2"/>
                </a:solidFill>
                <a:latin typeface="Gabriola" pitchFamily="82" charset="0"/>
              </a:rPr>
              <a:t> , took over in 1434– richest merchants &amp; bankers in Europe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2"/>
                </a:solidFill>
                <a:latin typeface="Gabriola" pitchFamily="82" charset="0"/>
              </a:rPr>
              <a:t>Generous </a:t>
            </a:r>
            <a:r>
              <a:rPr lang="en-US" sz="40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Gabriola" pitchFamily="82" charset="0"/>
              </a:rPr>
              <a:t>patrons </a:t>
            </a:r>
            <a:r>
              <a:rPr lang="en-US" sz="2800" b="1" dirty="0">
                <a:solidFill>
                  <a:schemeClr val="bg2"/>
                </a:solidFill>
                <a:latin typeface="Gabriola" pitchFamily="82" charset="0"/>
              </a:rPr>
              <a:t>– supported many artists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124" name="Picture 4" descr="http://www.yesnet.yk.ca/schools/projects/renaissance/graphics/medicitw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4419600" cy="3358897"/>
          </a:xfrm>
          <a:prstGeom prst="rect">
            <a:avLst/>
          </a:prstGeom>
          <a:noFill/>
        </p:spPr>
      </p:pic>
      <p:pic>
        <p:nvPicPr>
          <p:cNvPr id="5126" name="Picture 6" descr="http://www.paradoxplace.com/Perspectives/Italian%20Images/images/Firenze/Medici/Raphael-LeoX-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04800"/>
            <a:ext cx="2082927" cy="2705100"/>
          </a:xfrm>
          <a:prstGeom prst="rect">
            <a:avLst/>
          </a:prstGeom>
          <a:noFill/>
        </p:spPr>
      </p:pic>
      <p:pic>
        <p:nvPicPr>
          <p:cNvPr id="5128" name="Picture 8" descr="http://upload.wikimedia.org/wikipedia/commons/thumb/9/91/Coat_of_arms_of_the_House_of_de'_Medici.png/245px-Coat_of_arms_of_the_House_of_de'_Medic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165348"/>
            <a:ext cx="2803331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10116</TotalTime>
  <Words>1197</Words>
  <Application>Microsoft Office PowerPoint</Application>
  <PresentationFormat>On-screen Show (4:3)</PresentationFormat>
  <Paragraphs>169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Gabriola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145</cp:revision>
  <dcterms:created xsi:type="dcterms:W3CDTF">2012-11-03T20:19:47Z</dcterms:created>
  <dcterms:modified xsi:type="dcterms:W3CDTF">2020-01-09T15:42:07Z</dcterms:modified>
</cp:coreProperties>
</file>